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81" r:id="rId2"/>
    <p:sldId id="307" r:id="rId3"/>
    <p:sldId id="309" r:id="rId4"/>
    <p:sldId id="308" r:id="rId5"/>
    <p:sldId id="312" r:id="rId6"/>
    <p:sldId id="310" r:id="rId7"/>
    <p:sldId id="325" r:id="rId8"/>
    <p:sldId id="311" r:id="rId9"/>
    <p:sldId id="306" r:id="rId10"/>
    <p:sldId id="295" r:id="rId11"/>
    <p:sldId id="296" r:id="rId12"/>
    <p:sldId id="314" r:id="rId13"/>
    <p:sldId id="317" r:id="rId14"/>
    <p:sldId id="269" r:id="rId15"/>
    <p:sldId id="279" r:id="rId16"/>
    <p:sldId id="260" r:id="rId17"/>
    <p:sldId id="258" r:id="rId18"/>
    <p:sldId id="273" r:id="rId19"/>
    <p:sldId id="326" r:id="rId20"/>
    <p:sldId id="350" r:id="rId21"/>
    <p:sldId id="316" r:id="rId22"/>
    <p:sldId id="340" r:id="rId23"/>
    <p:sldId id="339" r:id="rId24"/>
    <p:sldId id="343" r:id="rId25"/>
    <p:sldId id="357" r:id="rId26"/>
    <p:sldId id="361" r:id="rId27"/>
    <p:sldId id="358" r:id="rId28"/>
    <p:sldId id="349" r:id="rId29"/>
    <p:sldId id="348" r:id="rId30"/>
    <p:sldId id="363" r:id="rId31"/>
    <p:sldId id="300" r:id="rId32"/>
    <p:sldId id="341" r:id="rId33"/>
    <p:sldId id="347" r:id="rId34"/>
    <p:sldId id="354" r:id="rId35"/>
    <p:sldId id="351" r:id="rId36"/>
    <p:sldId id="356" r:id="rId37"/>
    <p:sldId id="355" r:id="rId38"/>
    <p:sldId id="345" r:id="rId39"/>
    <p:sldId id="353" r:id="rId40"/>
    <p:sldId id="362" r:id="rId41"/>
    <p:sldId id="360" r:id="rId42"/>
    <p:sldId id="305" r:id="rId43"/>
    <p:sldId id="364" r:id="rId44"/>
    <p:sldId id="301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79" r:id="rId55"/>
    <p:sldId id="365" r:id="rId56"/>
    <p:sldId id="389" r:id="rId57"/>
    <p:sldId id="391" r:id="rId58"/>
    <p:sldId id="332" r:id="rId59"/>
    <p:sldId id="330" r:id="rId60"/>
    <p:sldId id="331" r:id="rId61"/>
    <p:sldId id="335" r:id="rId62"/>
    <p:sldId id="336" r:id="rId63"/>
    <p:sldId id="333" r:id="rId64"/>
    <p:sldId id="334" r:id="rId65"/>
    <p:sldId id="315" r:id="rId66"/>
    <p:sldId id="287" r:id="rId67"/>
    <p:sldId id="39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88651" autoAdjust="0"/>
  </p:normalViewPr>
  <p:slideViewPr>
    <p:cSldViewPr snapToGrid="0" showGuides="1">
      <p:cViewPr>
        <p:scale>
          <a:sx n="66" d="100"/>
          <a:sy n="66" d="100"/>
        </p:scale>
        <p:origin x="-954" y="-732"/>
      </p:cViewPr>
      <p:guideLst>
        <p:guide orient="horz" pos="3266"/>
        <p:guide pos="2870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1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009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CFB9B-78BE-4A17-A845-D8F794C204CD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B247C8-CBAA-4066-ABD9-9B552ACCB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0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6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18" Type="http://schemas.openxmlformats.org/officeDocument/2006/relationships/oleObject" Target="../embeddings/oleObject8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05.png"/><Relationship Id="rId4" Type="http://schemas.openxmlformats.org/officeDocument/2006/relationships/oleObject" Target="../embeddings/oleObject8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0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38112" y="2338251"/>
            <a:ext cx="7060855" cy="2549434"/>
          </a:xfrm>
          <a:prstGeom prst="roundRect">
            <a:avLst/>
          </a:prstGeom>
          <a:solidFill>
            <a:srgbClr val="00CC00">
              <a:alpha val="1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200396" y="2949520"/>
            <a:ext cx="603660" cy="685092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22434" y="2527300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82589" y="3559078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3726" y="4311794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611426" y="3248870"/>
            <a:ext cx="13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26" name="Cube 25"/>
          <p:cNvSpPr/>
          <p:nvPr/>
        </p:nvSpPr>
        <p:spPr>
          <a:xfrm>
            <a:off x="2968973" y="3668452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rot="8073558" flipH="1">
            <a:off x="1771288" y="3560132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Freeform 97"/>
          <p:cNvSpPr>
            <a:spLocks noChangeAspect="1"/>
          </p:cNvSpPr>
          <p:nvPr/>
        </p:nvSpPr>
        <p:spPr bwMode="auto">
          <a:xfrm rot="324265" flipH="1">
            <a:off x="2079261" y="3998283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66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7951" y="3264249"/>
            <a:ext cx="177529" cy="18392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1769353" y="3628023"/>
            <a:ext cx="272520" cy="685092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71898" y="5049919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486501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2.7</a:t>
            </a:r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371600" y="1619175"/>
            <a:ext cx="6400800" cy="65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 Quantum Yield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096" y="3371625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(</a:t>
            </a:r>
            <a:r>
              <a:rPr lang="en-US" sz="2800" baseline="-250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em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536396" y="3638078"/>
            <a:ext cx="20795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31656" y="3223368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out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16324" y="3646701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in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Decay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721" y="5854159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75817" y="6133675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14769" y="5718965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2681" y="6142298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443" y="759305"/>
            <a:ext cx="5971357" cy="464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1554277" y="1744598"/>
            <a:ext cx="2554597" cy="1800746"/>
          </a:xfrm>
          <a:custGeom>
            <a:avLst/>
            <a:gdLst>
              <a:gd name="connsiteX0" fmla="*/ 1064938 w 2392368"/>
              <a:gd name="connsiteY0" fmla="*/ 1320254 h 1686390"/>
              <a:gd name="connsiteX1" fmla="*/ 1826938 w 2392368"/>
              <a:gd name="connsiteY1" fmla="*/ 1686014 h 1686390"/>
              <a:gd name="connsiteX2" fmla="*/ 2238418 w 2392368"/>
              <a:gd name="connsiteY2" fmla="*/ 1381214 h 1686390"/>
              <a:gd name="connsiteX3" fmla="*/ 2360338 w 2392368"/>
              <a:gd name="connsiteY3" fmla="*/ 984974 h 1686390"/>
              <a:gd name="connsiteX4" fmla="*/ 1689778 w 2392368"/>
              <a:gd name="connsiteY4" fmla="*/ 512534 h 1686390"/>
              <a:gd name="connsiteX5" fmla="*/ 943018 w 2392368"/>
              <a:gd name="connsiteY5" fmla="*/ 146774 h 1686390"/>
              <a:gd name="connsiteX6" fmla="*/ 531538 w 2392368"/>
              <a:gd name="connsiteY6" fmla="*/ 9614 h 1686390"/>
              <a:gd name="connsiteX7" fmla="*/ 257218 w 2392368"/>
              <a:gd name="connsiteY7" fmla="*/ 40094 h 1686390"/>
              <a:gd name="connsiteX8" fmla="*/ 28618 w 2392368"/>
              <a:gd name="connsiteY8" fmla="*/ 268694 h 1686390"/>
              <a:gd name="connsiteX9" fmla="*/ 13378 w 2392368"/>
              <a:gd name="connsiteY9" fmla="*/ 573494 h 1686390"/>
              <a:gd name="connsiteX10" fmla="*/ 120058 w 2392368"/>
              <a:gd name="connsiteY10" fmla="*/ 695414 h 1686390"/>
              <a:gd name="connsiteX11" fmla="*/ 1064938 w 2392368"/>
              <a:gd name="connsiteY11" fmla="*/ 1320254 h 1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2368" h="1686390">
                <a:moveTo>
                  <a:pt x="1064938" y="1320254"/>
                </a:moveTo>
                <a:cubicBezTo>
                  <a:pt x="1349418" y="1485354"/>
                  <a:pt x="1631358" y="1675854"/>
                  <a:pt x="1826938" y="1686014"/>
                </a:cubicBezTo>
                <a:cubicBezTo>
                  <a:pt x="2022518" y="1696174"/>
                  <a:pt x="2149518" y="1498054"/>
                  <a:pt x="2238418" y="1381214"/>
                </a:cubicBezTo>
                <a:cubicBezTo>
                  <a:pt x="2327318" y="1264374"/>
                  <a:pt x="2451778" y="1129754"/>
                  <a:pt x="2360338" y="984974"/>
                </a:cubicBezTo>
                <a:cubicBezTo>
                  <a:pt x="2268898" y="840194"/>
                  <a:pt x="1925998" y="652234"/>
                  <a:pt x="1689778" y="512534"/>
                </a:cubicBezTo>
                <a:cubicBezTo>
                  <a:pt x="1453558" y="372834"/>
                  <a:pt x="1136058" y="230594"/>
                  <a:pt x="943018" y="146774"/>
                </a:cubicBezTo>
                <a:cubicBezTo>
                  <a:pt x="749978" y="62954"/>
                  <a:pt x="645838" y="27394"/>
                  <a:pt x="531538" y="9614"/>
                </a:cubicBezTo>
                <a:cubicBezTo>
                  <a:pt x="417238" y="-8166"/>
                  <a:pt x="341038" y="-3086"/>
                  <a:pt x="257218" y="40094"/>
                </a:cubicBezTo>
                <a:cubicBezTo>
                  <a:pt x="173398" y="83274"/>
                  <a:pt x="69258" y="179794"/>
                  <a:pt x="28618" y="268694"/>
                </a:cubicBezTo>
                <a:cubicBezTo>
                  <a:pt x="-12022" y="357594"/>
                  <a:pt x="-1862" y="502374"/>
                  <a:pt x="13378" y="573494"/>
                </a:cubicBezTo>
                <a:cubicBezTo>
                  <a:pt x="28618" y="644614"/>
                  <a:pt x="-57742" y="563334"/>
                  <a:pt x="120058" y="695414"/>
                </a:cubicBezTo>
                <a:cubicBezTo>
                  <a:pt x="297858" y="827494"/>
                  <a:pt x="780458" y="1155154"/>
                  <a:pt x="1064938" y="1320254"/>
                </a:cubicBezTo>
                <a:close/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10294" y="1320784"/>
            <a:ext cx="1769670" cy="1312865"/>
          </a:xfrm>
          <a:custGeom>
            <a:avLst/>
            <a:gdLst>
              <a:gd name="connsiteX0" fmla="*/ 1554263 w 1657287"/>
              <a:gd name="connsiteY0" fmla="*/ 238874 h 1229492"/>
              <a:gd name="connsiteX1" fmla="*/ 1615223 w 1657287"/>
              <a:gd name="connsiteY1" fmla="*/ 802754 h 1229492"/>
              <a:gd name="connsiteX2" fmla="*/ 1584743 w 1657287"/>
              <a:gd name="connsiteY2" fmla="*/ 1229474 h 1229492"/>
              <a:gd name="connsiteX3" fmla="*/ 777023 w 1657287"/>
              <a:gd name="connsiteY3" fmla="*/ 787514 h 1229492"/>
              <a:gd name="connsiteX4" fmla="*/ 106463 w 1657287"/>
              <a:gd name="connsiteY4" fmla="*/ 482714 h 1229492"/>
              <a:gd name="connsiteX5" fmla="*/ 75983 w 1657287"/>
              <a:gd name="connsiteY5" fmla="*/ 116954 h 1229492"/>
              <a:gd name="connsiteX6" fmla="*/ 837983 w 1657287"/>
              <a:gd name="connsiteY6" fmla="*/ 10274 h 1229492"/>
              <a:gd name="connsiteX7" fmla="*/ 1447583 w 1657287"/>
              <a:gd name="connsiteY7" fmla="*/ 55994 h 1229492"/>
              <a:gd name="connsiteX8" fmla="*/ 1569503 w 1657287"/>
              <a:gd name="connsiteY8" fmla="*/ 467474 h 12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287" h="1229492">
                <a:moveTo>
                  <a:pt x="1554263" y="238874"/>
                </a:moveTo>
                <a:cubicBezTo>
                  <a:pt x="1582203" y="438264"/>
                  <a:pt x="1610143" y="637654"/>
                  <a:pt x="1615223" y="802754"/>
                </a:cubicBezTo>
                <a:cubicBezTo>
                  <a:pt x="1620303" y="967854"/>
                  <a:pt x="1724443" y="1232014"/>
                  <a:pt x="1584743" y="1229474"/>
                </a:cubicBezTo>
                <a:cubicBezTo>
                  <a:pt x="1445043" y="1226934"/>
                  <a:pt x="1023403" y="911974"/>
                  <a:pt x="777023" y="787514"/>
                </a:cubicBezTo>
                <a:cubicBezTo>
                  <a:pt x="530643" y="663054"/>
                  <a:pt x="223303" y="594474"/>
                  <a:pt x="106463" y="482714"/>
                </a:cubicBezTo>
                <a:cubicBezTo>
                  <a:pt x="-10377" y="370954"/>
                  <a:pt x="-45937" y="195694"/>
                  <a:pt x="75983" y="116954"/>
                </a:cubicBezTo>
                <a:cubicBezTo>
                  <a:pt x="197903" y="38214"/>
                  <a:pt x="609383" y="20434"/>
                  <a:pt x="837983" y="10274"/>
                </a:cubicBezTo>
                <a:cubicBezTo>
                  <a:pt x="1066583" y="114"/>
                  <a:pt x="1325663" y="-20206"/>
                  <a:pt x="1447583" y="55994"/>
                </a:cubicBezTo>
                <a:cubicBezTo>
                  <a:pt x="1569503" y="132194"/>
                  <a:pt x="1569503" y="299834"/>
                  <a:pt x="1569503" y="467474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62321" y="1402080"/>
            <a:ext cx="6295001" cy="4252422"/>
          </a:xfrm>
          <a:custGeom>
            <a:avLst/>
            <a:gdLst>
              <a:gd name="connsiteX0" fmla="*/ 2454359 w 6295001"/>
              <a:gd name="connsiteY0" fmla="*/ 2880360 h 4252422"/>
              <a:gd name="connsiteX1" fmla="*/ 1951439 w 6295001"/>
              <a:gd name="connsiteY1" fmla="*/ 2499360 h 4252422"/>
              <a:gd name="connsiteX2" fmla="*/ 1067519 w 6295001"/>
              <a:gd name="connsiteY2" fmla="*/ 2392680 h 4252422"/>
              <a:gd name="connsiteX3" fmla="*/ 198839 w 6295001"/>
              <a:gd name="connsiteY3" fmla="*/ 2468880 h 4252422"/>
              <a:gd name="connsiteX4" fmla="*/ 92159 w 6295001"/>
              <a:gd name="connsiteY4" fmla="*/ 3215640 h 4252422"/>
              <a:gd name="connsiteX5" fmla="*/ 1326599 w 6295001"/>
              <a:gd name="connsiteY5" fmla="*/ 3840480 h 4252422"/>
              <a:gd name="connsiteX6" fmla="*/ 3490679 w 6295001"/>
              <a:gd name="connsiteY6" fmla="*/ 4251960 h 4252422"/>
              <a:gd name="connsiteX7" fmla="*/ 4847039 w 6295001"/>
              <a:gd name="connsiteY7" fmla="*/ 3764280 h 4252422"/>
              <a:gd name="connsiteX8" fmla="*/ 5593799 w 6295001"/>
              <a:gd name="connsiteY8" fmla="*/ 2941320 h 4252422"/>
              <a:gd name="connsiteX9" fmla="*/ 6294839 w 6295001"/>
              <a:gd name="connsiteY9" fmla="*/ 1554480 h 4252422"/>
              <a:gd name="connsiteX10" fmla="*/ 5532839 w 6295001"/>
              <a:gd name="connsiteY10" fmla="*/ 365760 h 4252422"/>
              <a:gd name="connsiteX11" fmla="*/ 4389839 w 6295001"/>
              <a:gd name="connsiteY11" fmla="*/ 0 h 4252422"/>
              <a:gd name="connsiteX12" fmla="*/ 3810719 w 6295001"/>
              <a:gd name="connsiteY12" fmla="*/ 45720 h 4252422"/>
              <a:gd name="connsiteX13" fmla="*/ 3597359 w 6295001"/>
              <a:gd name="connsiteY13" fmla="*/ 502920 h 4252422"/>
              <a:gd name="connsiteX14" fmla="*/ 4237439 w 6295001"/>
              <a:gd name="connsiteY14" fmla="*/ 1356360 h 4252422"/>
              <a:gd name="connsiteX15" fmla="*/ 4420319 w 6295001"/>
              <a:gd name="connsiteY15" fmla="*/ 1996440 h 4252422"/>
              <a:gd name="connsiteX16" fmla="*/ 4298399 w 6295001"/>
              <a:gd name="connsiteY16" fmla="*/ 2727960 h 4252422"/>
              <a:gd name="connsiteX17" fmla="*/ 3795479 w 6295001"/>
              <a:gd name="connsiteY17" fmla="*/ 3108960 h 4252422"/>
              <a:gd name="connsiteX18" fmla="*/ 3094439 w 6295001"/>
              <a:gd name="connsiteY18" fmla="*/ 3261360 h 4252422"/>
              <a:gd name="connsiteX19" fmla="*/ 2454359 w 6295001"/>
              <a:gd name="connsiteY19" fmla="*/ 2880360 h 42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5001" h="4252422">
                <a:moveTo>
                  <a:pt x="2454359" y="2880360"/>
                </a:moveTo>
                <a:cubicBezTo>
                  <a:pt x="2263859" y="2753360"/>
                  <a:pt x="2182579" y="2580640"/>
                  <a:pt x="1951439" y="2499360"/>
                </a:cubicBezTo>
                <a:cubicBezTo>
                  <a:pt x="1720299" y="2418080"/>
                  <a:pt x="1359619" y="2397760"/>
                  <a:pt x="1067519" y="2392680"/>
                </a:cubicBezTo>
                <a:cubicBezTo>
                  <a:pt x="775419" y="2387600"/>
                  <a:pt x="361399" y="2331720"/>
                  <a:pt x="198839" y="2468880"/>
                </a:cubicBezTo>
                <a:cubicBezTo>
                  <a:pt x="36279" y="2606040"/>
                  <a:pt x="-95801" y="2987040"/>
                  <a:pt x="92159" y="3215640"/>
                </a:cubicBezTo>
                <a:cubicBezTo>
                  <a:pt x="280119" y="3444240"/>
                  <a:pt x="760179" y="3667760"/>
                  <a:pt x="1326599" y="3840480"/>
                </a:cubicBezTo>
                <a:cubicBezTo>
                  <a:pt x="1893019" y="4013200"/>
                  <a:pt x="2903939" y="4264660"/>
                  <a:pt x="3490679" y="4251960"/>
                </a:cubicBezTo>
                <a:cubicBezTo>
                  <a:pt x="4077419" y="4239260"/>
                  <a:pt x="4496519" y="3982720"/>
                  <a:pt x="4847039" y="3764280"/>
                </a:cubicBezTo>
                <a:cubicBezTo>
                  <a:pt x="5197559" y="3545840"/>
                  <a:pt x="5352499" y="3309620"/>
                  <a:pt x="5593799" y="2941320"/>
                </a:cubicBezTo>
                <a:cubicBezTo>
                  <a:pt x="5835099" y="2573020"/>
                  <a:pt x="6304999" y="1983740"/>
                  <a:pt x="6294839" y="1554480"/>
                </a:cubicBezTo>
                <a:cubicBezTo>
                  <a:pt x="6284679" y="1125220"/>
                  <a:pt x="5850339" y="624840"/>
                  <a:pt x="5532839" y="365760"/>
                </a:cubicBezTo>
                <a:cubicBezTo>
                  <a:pt x="5215339" y="106680"/>
                  <a:pt x="4676859" y="53340"/>
                  <a:pt x="4389839" y="0"/>
                </a:cubicBezTo>
                <a:cubicBezTo>
                  <a:pt x="4102819" y="-53340"/>
                  <a:pt x="3942799" y="-38100"/>
                  <a:pt x="3810719" y="45720"/>
                </a:cubicBezTo>
                <a:cubicBezTo>
                  <a:pt x="3678639" y="129540"/>
                  <a:pt x="3526239" y="284480"/>
                  <a:pt x="3597359" y="502920"/>
                </a:cubicBezTo>
                <a:cubicBezTo>
                  <a:pt x="3668479" y="721360"/>
                  <a:pt x="4100279" y="1107440"/>
                  <a:pt x="4237439" y="1356360"/>
                </a:cubicBezTo>
                <a:cubicBezTo>
                  <a:pt x="4374599" y="1605280"/>
                  <a:pt x="4410159" y="1767840"/>
                  <a:pt x="4420319" y="1996440"/>
                </a:cubicBezTo>
                <a:cubicBezTo>
                  <a:pt x="4430479" y="2225040"/>
                  <a:pt x="4402539" y="2542540"/>
                  <a:pt x="4298399" y="2727960"/>
                </a:cubicBezTo>
                <a:cubicBezTo>
                  <a:pt x="4194259" y="2913380"/>
                  <a:pt x="3996139" y="3020060"/>
                  <a:pt x="3795479" y="3108960"/>
                </a:cubicBezTo>
                <a:cubicBezTo>
                  <a:pt x="3594819" y="3197860"/>
                  <a:pt x="3320499" y="3299460"/>
                  <a:pt x="3094439" y="3261360"/>
                </a:cubicBezTo>
                <a:cubicBezTo>
                  <a:pt x="2868379" y="3223260"/>
                  <a:pt x="2644859" y="3007360"/>
                  <a:pt x="2454359" y="288036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7369" y="5086524"/>
            <a:ext cx="274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Non-emissive Decay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Non-</a:t>
            </a:r>
            <a:r>
              <a:rPr lang="en-US" sz="2400" dirty="0" err="1" smtClean="0">
                <a:solidFill>
                  <a:srgbClr val="FF0000"/>
                </a:solidFill>
              </a:rPr>
              <a:t>radiative</a:t>
            </a:r>
            <a:r>
              <a:rPr lang="en-US" sz="2400" dirty="0" smtClean="0">
                <a:solidFill>
                  <a:srgbClr val="FF0000"/>
                </a:solidFill>
              </a:rPr>
              <a:t> Decay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297" y="2835793"/>
            <a:ext cx="157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Excitation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3920" y="1260965"/>
            <a:ext cx="1833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Radiative</a:t>
            </a:r>
            <a:r>
              <a:rPr lang="en-US" sz="2000" dirty="0" smtClean="0">
                <a:solidFill>
                  <a:srgbClr val="008000"/>
                </a:solidFill>
              </a:rPr>
              <a:t> Decay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  <p:bldP spid="15" grpId="0" animBg="1"/>
      <p:bldP spid="16" grpId="0"/>
      <p:bldP spid="1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91075" y="4065588"/>
          <a:ext cx="3598863" cy="920750"/>
        </p:xfrm>
        <a:graphic>
          <a:graphicData uri="http://schemas.openxmlformats.org/presentationml/2006/ole">
            <p:oleObj spid="_x0000_s87070" name="Equation" r:id="rId3" imgW="1638300" imgH="419100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Decay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48" y="1636713"/>
            <a:ext cx="3501495" cy="2747771"/>
            <a:chOff x="682583" y="2901172"/>
            <a:chExt cx="3501495" cy="2747771"/>
          </a:xfrm>
        </p:grpSpPr>
        <p:grpSp>
          <p:nvGrpSpPr>
            <p:cNvPr id="9" name="Group 65"/>
            <p:cNvGrpSpPr/>
            <p:nvPr/>
          </p:nvGrpSpPr>
          <p:grpSpPr>
            <a:xfrm>
              <a:off x="682583" y="2901172"/>
              <a:ext cx="3446078" cy="2747771"/>
              <a:chOff x="711929" y="3409581"/>
              <a:chExt cx="2724023" cy="2172028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1928259" y="5355803"/>
                <a:ext cx="15076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1852059" y="3593909"/>
                <a:ext cx="1547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1646290" y="5181499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 smtClean="0"/>
                  <a:t>S</a:t>
                </a:r>
                <a:r>
                  <a:rPr lang="en-US" sz="2000" i="0" baseline="-25000" dirty="0" smtClean="0"/>
                  <a:t>0</a:t>
                </a:r>
                <a:endParaRPr lang="en-US" sz="2000" i="0" baseline="-25000" dirty="0"/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1582435" y="3409581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 smtClean="0"/>
                  <a:t>S</a:t>
                </a:r>
                <a:r>
                  <a:rPr lang="en-US" sz="2000" i="0" baseline="-25000" dirty="0" smtClean="0"/>
                  <a:t>1</a:t>
                </a:r>
                <a:endParaRPr lang="en-US" sz="2000" i="0" baseline="-250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158966" y="3602192"/>
                <a:ext cx="0" cy="172870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029843" y="3639636"/>
                <a:ext cx="0" cy="171356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1350610" y="3546775"/>
                <a:ext cx="0" cy="19513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38"/>
              <p:cNvGrpSpPr/>
              <p:nvPr/>
            </p:nvGrpSpPr>
            <p:grpSpPr>
              <a:xfrm>
                <a:off x="2620608" y="3564626"/>
                <a:ext cx="272957" cy="1771959"/>
                <a:chOff x="2948358" y="1724063"/>
                <a:chExt cx="272957" cy="1771959"/>
              </a:xfrm>
            </p:grpSpPr>
            <p:graphicFrame>
              <p:nvGraphicFramePr>
                <p:cNvPr id="22" name="Object 8"/>
                <p:cNvGraphicFramePr>
                  <a:graphicFrameLocks noChangeAspect="1"/>
                </p:cNvGraphicFramePr>
                <p:nvPr/>
              </p:nvGraphicFramePr>
              <p:xfrm>
                <a:off x="2993721" y="1724063"/>
                <a:ext cx="227594" cy="1740945"/>
              </p:xfrm>
              <a:graphic>
                <a:graphicData uri="http://schemas.openxmlformats.org/presentationml/2006/ole">
                  <p:oleObj spid="_x0000_s87071" name="CS ChemDraw Drawing" r:id="rId4" imgW="118318" imgH="688500" progId="ChemDraw.Document.6.0">
                    <p:embed/>
                  </p:oleObj>
                </a:graphicData>
              </a:graphic>
            </p:graphicFrame>
            <p:sp>
              <p:nvSpPr>
                <p:cNvPr id="23" name="Isosceles Triangle 22"/>
                <p:cNvSpPr/>
                <p:nvPr/>
              </p:nvSpPr>
              <p:spPr>
                <a:xfrm rot="10800000">
                  <a:off x="2948358" y="3339905"/>
                  <a:ext cx="181096" cy="156117"/>
                </a:xfrm>
                <a:prstGeom prst="triangl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11929" y="4366552"/>
                <a:ext cx="8243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Energy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0510" y="4008927"/>
              <a:ext cx="123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0000FF"/>
                  </a:solidFill>
                </a:rPr>
                <a:t>k</a:t>
              </a:r>
              <a:r>
                <a:rPr lang="en-US" sz="2800" b="1" i="1" baseline="-25000" dirty="0" smtClean="0">
                  <a:solidFill>
                    <a:srgbClr val="0000FF"/>
                  </a:solidFill>
                </a:rPr>
                <a:t>A</a:t>
              </a:r>
              <a:endParaRPr lang="en-US" sz="2800" b="1" i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2912" y="3961302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008000"/>
                  </a:solidFill>
                </a:rPr>
                <a:t>k</a:t>
              </a:r>
              <a:r>
                <a:rPr lang="en-US" sz="2800" b="1" i="1" baseline="-25000" dirty="0" err="1" smtClean="0">
                  <a:solidFill>
                    <a:srgbClr val="008000"/>
                  </a:solidFill>
                </a:rPr>
                <a:t>r</a:t>
              </a:r>
              <a:endParaRPr lang="en-US" sz="28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8514" y="3956471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FF00FF"/>
                  </a:solidFill>
                </a:rPr>
                <a:t>k</a:t>
              </a:r>
              <a:r>
                <a:rPr lang="en-US" sz="2800" b="1" i="1" baseline="-25000" dirty="0" err="1" smtClean="0">
                  <a:solidFill>
                    <a:srgbClr val="FF00FF"/>
                  </a:solidFill>
                </a:rPr>
                <a:t>nr</a:t>
              </a:r>
              <a:endParaRPr lang="en-US" sz="2800" b="1" i="1" baseline="-250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81526" y="931863"/>
            <a:ext cx="4333874" cy="1290310"/>
            <a:chOff x="4581526" y="931863"/>
            <a:chExt cx="4333874" cy="1290310"/>
          </a:xfrm>
        </p:grpSpPr>
        <p:sp>
          <p:nvSpPr>
            <p:cNvPr id="24" name="TextBox 23"/>
            <p:cNvSpPr txBox="1"/>
            <p:nvPr/>
          </p:nvSpPr>
          <p:spPr>
            <a:xfrm>
              <a:off x="4857750" y="931863"/>
              <a:ext cx="203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Reaction Kinetics</a:t>
              </a:r>
              <a:endParaRPr lang="en-US" u="sng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1526" y="1685925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4551" y="1685925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81976" y="1698953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5153025" y="1979613"/>
              <a:ext cx="6647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 flipV="1">
              <a:off x="6534150" y="1970088"/>
              <a:ext cx="15811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19701" y="1466850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k</a:t>
              </a:r>
              <a:r>
                <a:rPr lang="en-US" sz="2800" i="1" baseline="-25000" dirty="0" smtClean="0"/>
                <a:t>A</a:t>
              </a:r>
              <a:endParaRPr lang="en-US" sz="2800" i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1" y="1465918"/>
              <a:ext cx="1438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r>
                <a:rPr lang="en-US" sz="2800" i="1" baseline="-25000" dirty="0" smtClean="0"/>
                <a:t> </a:t>
              </a:r>
              <a:r>
                <a:rPr lang="en-US" sz="2800" i="1" dirty="0" smtClean="0"/>
                <a:t> </a:t>
              </a:r>
              <a:r>
                <a:rPr lang="en-US" sz="2800" dirty="0" smtClean="0"/>
                <a:t>+</a:t>
              </a:r>
              <a:r>
                <a:rPr lang="en-US" sz="2800" i="1" dirty="0" smtClean="0"/>
                <a:t>  </a:t>
              </a:r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nr</a:t>
              </a:r>
              <a:endParaRPr lang="en-US" sz="2800" i="1" baseline="-25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57700" y="36671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the rate Equation: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38225" y="4763155"/>
            <a:ext cx="286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k</a:t>
            </a:r>
            <a:r>
              <a:rPr lang="en-US" sz="2000" i="1" baseline="-25000" dirty="0" smtClean="0"/>
              <a:t>A</a:t>
            </a:r>
            <a:r>
              <a:rPr lang="en-US" sz="2000" i="1" dirty="0" smtClean="0"/>
              <a:t> </a:t>
            </a:r>
            <a:r>
              <a:rPr lang="en-US" sz="2000" dirty="0" smtClean="0"/>
              <a:t>= excitation rate</a:t>
            </a:r>
            <a:endParaRPr lang="en-US" sz="2000" i="1" dirty="0" smtClean="0"/>
          </a:p>
          <a:p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r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rate</a:t>
            </a:r>
          </a:p>
          <a:p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nr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= non-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rate</a:t>
            </a:r>
            <a:endParaRPr lang="en-US" sz="2000" i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4476750" y="261491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it is assumed that all processes are first order with respect to number densities of S</a:t>
            </a:r>
            <a:r>
              <a:rPr lang="en-US" baseline="-25000" dirty="0" smtClean="0"/>
              <a:t>0</a:t>
            </a:r>
            <a:r>
              <a:rPr lang="en-US" dirty="0" smtClean="0"/>
              <a:t> and S</a:t>
            </a:r>
            <a:r>
              <a:rPr lang="en-US" baseline="-25000" dirty="0" smtClean="0"/>
              <a:t>1</a:t>
            </a:r>
            <a:r>
              <a:rPr lang="en-US" dirty="0" smtClean="0"/>
              <a:t> (n</a:t>
            </a:r>
            <a:r>
              <a:rPr lang="en-US" baseline="-25000" dirty="0" smtClean="0"/>
              <a:t>S</a:t>
            </a:r>
            <a:r>
              <a:rPr lang="en-US" sz="1400" baseline="-25000" dirty="0" smtClean="0"/>
              <a:t>0</a:t>
            </a:r>
            <a:r>
              <a:rPr lang="en-US" dirty="0" smtClean="0"/>
              <a:t> and n</a:t>
            </a:r>
            <a:r>
              <a:rPr lang="en-US" baseline="-25000" dirty="0" smtClean="0"/>
              <a:t>S</a:t>
            </a:r>
            <a:r>
              <a:rPr lang="en-US" sz="1400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in molecules per 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503363"/>
          <a:ext cx="3598863" cy="920750"/>
        </p:xfrm>
        <a:graphic>
          <a:graphicData uri="http://schemas.openxmlformats.org/presentationml/2006/ole">
            <p:oleObj spid="_x0000_s142378" name="Equation" r:id="rId3" imgW="1638300" imgH="419100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Excited State Decay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6898" y="1036638"/>
            <a:ext cx="3501495" cy="2747771"/>
            <a:chOff x="682583" y="2901172"/>
            <a:chExt cx="3501495" cy="2747771"/>
          </a:xfrm>
        </p:grpSpPr>
        <p:grpSp>
          <p:nvGrpSpPr>
            <p:cNvPr id="3" name="Group 65"/>
            <p:cNvGrpSpPr/>
            <p:nvPr/>
          </p:nvGrpSpPr>
          <p:grpSpPr>
            <a:xfrm>
              <a:off x="682583" y="2901172"/>
              <a:ext cx="3446078" cy="2747771"/>
              <a:chOff x="711929" y="3409581"/>
              <a:chExt cx="2724023" cy="2172028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1928259" y="5355803"/>
                <a:ext cx="15076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1852059" y="3593909"/>
                <a:ext cx="1547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1646290" y="5181499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 smtClean="0"/>
                  <a:t>S</a:t>
                </a:r>
                <a:r>
                  <a:rPr lang="en-US" sz="2000" i="0" baseline="-25000" dirty="0" smtClean="0"/>
                  <a:t>0</a:t>
                </a:r>
                <a:endParaRPr lang="en-US" sz="2000" i="0" baseline="-25000" dirty="0"/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1582435" y="3409581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 smtClean="0"/>
                  <a:t>S</a:t>
                </a:r>
                <a:r>
                  <a:rPr lang="en-US" sz="2000" i="0" baseline="-25000" dirty="0" smtClean="0"/>
                  <a:t>1</a:t>
                </a:r>
                <a:endParaRPr lang="en-US" sz="2000" i="0" baseline="-250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158966" y="3602192"/>
                <a:ext cx="0" cy="172870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029843" y="3639636"/>
                <a:ext cx="0" cy="171356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1350610" y="3546775"/>
                <a:ext cx="0" cy="19513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38"/>
              <p:cNvGrpSpPr/>
              <p:nvPr/>
            </p:nvGrpSpPr>
            <p:grpSpPr>
              <a:xfrm>
                <a:off x="2620608" y="3564626"/>
                <a:ext cx="272957" cy="1771959"/>
                <a:chOff x="2948358" y="1724063"/>
                <a:chExt cx="272957" cy="1771959"/>
              </a:xfrm>
            </p:grpSpPr>
            <p:graphicFrame>
              <p:nvGraphicFramePr>
                <p:cNvPr id="22" name="Object 8"/>
                <p:cNvGraphicFramePr>
                  <a:graphicFrameLocks noChangeAspect="1"/>
                </p:cNvGraphicFramePr>
                <p:nvPr/>
              </p:nvGraphicFramePr>
              <p:xfrm>
                <a:off x="2993721" y="1724063"/>
                <a:ext cx="227594" cy="1740945"/>
              </p:xfrm>
              <a:graphic>
                <a:graphicData uri="http://schemas.openxmlformats.org/presentationml/2006/ole">
                  <p:oleObj spid="_x0000_s142379" name="CS ChemDraw Drawing" r:id="rId4" imgW="118318" imgH="688500" progId="ChemDraw.Document.6.0">
                    <p:embed/>
                  </p:oleObj>
                </a:graphicData>
              </a:graphic>
            </p:graphicFrame>
            <p:sp>
              <p:nvSpPr>
                <p:cNvPr id="23" name="Isosceles Triangle 22"/>
                <p:cNvSpPr/>
                <p:nvPr/>
              </p:nvSpPr>
              <p:spPr>
                <a:xfrm rot="10800000">
                  <a:off x="2948358" y="3339905"/>
                  <a:ext cx="181096" cy="156117"/>
                </a:xfrm>
                <a:prstGeom prst="triangl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11929" y="4366552"/>
                <a:ext cx="8243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Energy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0510" y="4008927"/>
              <a:ext cx="123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rgbClr val="0000FF"/>
                  </a:solidFill>
                </a:rPr>
                <a:t>k</a:t>
              </a:r>
              <a:r>
                <a:rPr lang="en-US" sz="2800" b="1" i="1" baseline="-25000" dirty="0" smtClean="0">
                  <a:solidFill>
                    <a:srgbClr val="0000FF"/>
                  </a:solidFill>
                </a:rPr>
                <a:t>A</a:t>
              </a:r>
              <a:endParaRPr lang="en-US" sz="2800" b="1" i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2912" y="3961302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008000"/>
                  </a:solidFill>
                </a:rPr>
                <a:t>k</a:t>
              </a:r>
              <a:r>
                <a:rPr lang="en-US" sz="2800" b="1" i="1" baseline="-25000" dirty="0" err="1" smtClean="0">
                  <a:solidFill>
                    <a:srgbClr val="008000"/>
                  </a:solidFill>
                </a:rPr>
                <a:t>r</a:t>
              </a:r>
              <a:endParaRPr lang="en-US" sz="28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8514" y="3956471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FF00FF"/>
                  </a:solidFill>
                </a:rPr>
                <a:t>k</a:t>
              </a:r>
              <a:r>
                <a:rPr lang="en-US" sz="2800" b="1" i="1" baseline="-25000" dirty="0" err="1" smtClean="0">
                  <a:solidFill>
                    <a:srgbClr val="FF00FF"/>
                  </a:solidFill>
                </a:rPr>
                <a:t>nr</a:t>
              </a:r>
              <a:endParaRPr lang="en-US" sz="2800" b="1" i="1" baseline="-25000" dirty="0">
                <a:solidFill>
                  <a:srgbClr val="FF00F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19625" y="11049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equation: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71575" y="4163080"/>
            <a:ext cx="286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k</a:t>
            </a:r>
            <a:r>
              <a:rPr lang="en-US" sz="2000" i="1" baseline="-25000" dirty="0" smtClean="0"/>
              <a:t>A</a:t>
            </a:r>
            <a:r>
              <a:rPr lang="en-US" sz="2000" i="1" dirty="0" smtClean="0"/>
              <a:t> </a:t>
            </a:r>
            <a:r>
              <a:rPr lang="en-US" sz="2000" dirty="0" smtClean="0"/>
              <a:t>= excitation rate</a:t>
            </a:r>
            <a:endParaRPr lang="en-US" sz="2000" i="1" dirty="0" smtClean="0"/>
          </a:p>
          <a:p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r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rate</a:t>
            </a:r>
          </a:p>
          <a:p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nr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= non-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rate</a:t>
            </a:r>
            <a:endParaRPr lang="en-US" sz="2000" i="1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4505325" y="26097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Sample is illuminated with photons of constant intensity, a steady-state concentration of S</a:t>
            </a:r>
            <a:r>
              <a:rPr lang="en-US" baseline="-25000" dirty="0" smtClean="0"/>
              <a:t>1</a:t>
            </a:r>
            <a:r>
              <a:rPr lang="en-US" dirty="0" smtClean="0"/>
              <a:t> is rapidly achieved.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287770" y="3139559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dn</a:t>
            </a:r>
            <a:r>
              <a:rPr lang="en-US" baseline="-25000" dirty="0" smtClean="0"/>
              <a:t>S1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0</a:t>
            </a:r>
            <a:endParaRPr lang="en-US" dirty="0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5711824" y="3629024"/>
          <a:ext cx="1450975" cy="768163"/>
        </p:xfrm>
        <a:graphic>
          <a:graphicData uri="http://schemas.openxmlformats.org/presentationml/2006/ole">
            <p:oleObj spid="_x0000_s142380" name="Equation" r:id="rId5" imgW="863225" imgH="457002" progId="Equation.3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4362450" y="4577834"/>
            <a:ext cx="482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Substitution for photon flux and the relationship between k</a:t>
            </a:r>
            <a:r>
              <a:rPr lang="en-US" baseline="-25000" dirty="0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r</a:t>
            </a:r>
            <a:r>
              <a:rPr lang="en-US" dirty="0" smtClean="0"/>
              <a:t> then (math happens):</a:t>
            </a:r>
            <a:endParaRPr lang="en-US" dirty="0"/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5589588" y="5289550"/>
          <a:ext cx="2057400" cy="920750"/>
        </p:xfrm>
        <a:graphic>
          <a:graphicData uri="http://schemas.openxmlformats.org/presentationml/2006/ole">
            <p:oleObj spid="_x0000_s142381" name="Equation" r:id="rId6" imgW="965200" imgH="431800" progId="Equation.3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4757456" y="6255074"/>
            <a:ext cx="373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 = Emission Quantum Yield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2323866" y="913484"/>
          <a:ext cx="2511666" cy="1124048"/>
        </p:xfrm>
        <a:graphic>
          <a:graphicData uri="http://schemas.openxmlformats.org/presentationml/2006/ole">
            <p:oleObj spid="_x0000_s144396" name="Equation" r:id="rId3" imgW="965200" imgH="4318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441205" y="1233557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27408" y="1447756"/>
            <a:ext cx="2263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66360" y="1033046"/>
            <a:ext cx="211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4272" y="1456379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2178349" y="2351315"/>
            <a:ext cx="4660924" cy="3617101"/>
            <a:chOff x="3507062" y="1384144"/>
            <a:chExt cx="5609159" cy="435297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24074" y="1384144"/>
              <a:ext cx="5592147" cy="435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3507062" y="2306866"/>
              <a:ext cx="2392368" cy="1686390"/>
            </a:xfrm>
            <a:custGeom>
              <a:avLst/>
              <a:gdLst>
                <a:gd name="connsiteX0" fmla="*/ 1064938 w 2392368"/>
                <a:gd name="connsiteY0" fmla="*/ 1320254 h 1686390"/>
                <a:gd name="connsiteX1" fmla="*/ 1826938 w 2392368"/>
                <a:gd name="connsiteY1" fmla="*/ 1686014 h 1686390"/>
                <a:gd name="connsiteX2" fmla="*/ 2238418 w 2392368"/>
                <a:gd name="connsiteY2" fmla="*/ 1381214 h 1686390"/>
                <a:gd name="connsiteX3" fmla="*/ 2360338 w 2392368"/>
                <a:gd name="connsiteY3" fmla="*/ 984974 h 1686390"/>
                <a:gd name="connsiteX4" fmla="*/ 1689778 w 2392368"/>
                <a:gd name="connsiteY4" fmla="*/ 512534 h 1686390"/>
                <a:gd name="connsiteX5" fmla="*/ 943018 w 2392368"/>
                <a:gd name="connsiteY5" fmla="*/ 146774 h 1686390"/>
                <a:gd name="connsiteX6" fmla="*/ 531538 w 2392368"/>
                <a:gd name="connsiteY6" fmla="*/ 9614 h 1686390"/>
                <a:gd name="connsiteX7" fmla="*/ 257218 w 2392368"/>
                <a:gd name="connsiteY7" fmla="*/ 40094 h 1686390"/>
                <a:gd name="connsiteX8" fmla="*/ 28618 w 2392368"/>
                <a:gd name="connsiteY8" fmla="*/ 268694 h 1686390"/>
                <a:gd name="connsiteX9" fmla="*/ 13378 w 2392368"/>
                <a:gd name="connsiteY9" fmla="*/ 573494 h 1686390"/>
                <a:gd name="connsiteX10" fmla="*/ 120058 w 2392368"/>
                <a:gd name="connsiteY10" fmla="*/ 695414 h 1686390"/>
                <a:gd name="connsiteX11" fmla="*/ 1064938 w 2392368"/>
                <a:gd name="connsiteY11" fmla="*/ 1320254 h 16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2368" h="1686390">
                  <a:moveTo>
                    <a:pt x="1064938" y="1320254"/>
                  </a:moveTo>
                  <a:cubicBezTo>
                    <a:pt x="1349418" y="1485354"/>
                    <a:pt x="1631358" y="1675854"/>
                    <a:pt x="1826938" y="1686014"/>
                  </a:cubicBezTo>
                  <a:cubicBezTo>
                    <a:pt x="2022518" y="1696174"/>
                    <a:pt x="2149518" y="1498054"/>
                    <a:pt x="2238418" y="1381214"/>
                  </a:cubicBezTo>
                  <a:cubicBezTo>
                    <a:pt x="2327318" y="1264374"/>
                    <a:pt x="2451778" y="1129754"/>
                    <a:pt x="2360338" y="984974"/>
                  </a:cubicBezTo>
                  <a:cubicBezTo>
                    <a:pt x="2268898" y="840194"/>
                    <a:pt x="1925998" y="652234"/>
                    <a:pt x="1689778" y="512534"/>
                  </a:cubicBezTo>
                  <a:cubicBezTo>
                    <a:pt x="1453558" y="372834"/>
                    <a:pt x="1136058" y="230594"/>
                    <a:pt x="943018" y="146774"/>
                  </a:cubicBezTo>
                  <a:cubicBezTo>
                    <a:pt x="749978" y="62954"/>
                    <a:pt x="645838" y="27394"/>
                    <a:pt x="531538" y="9614"/>
                  </a:cubicBezTo>
                  <a:cubicBezTo>
                    <a:pt x="417238" y="-8166"/>
                    <a:pt x="341038" y="-3086"/>
                    <a:pt x="257218" y="40094"/>
                  </a:cubicBezTo>
                  <a:cubicBezTo>
                    <a:pt x="173398" y="83274"/>
                    <a:pt x="69258" y="179794"/>
                    <a:pt x="28618" y="268694"/>
                  </a:cubicBezTo>
                  <a:cubicBezTo>
                    <a:pt x="-12022" y="357594"/>
                    <a:pt x="-1862" y="502374"/>
                    <a:pt x="13378" y="573494"/>
                  </a:cubicBezTo>
                  <a:cubicBezTo>
                    <a:pt x="28618" y="644614"/>
                    <a:pt x="-57742" y="563334"/>
                    <a:pt x="120058" y="695414"/>
                  </a:cubicBezTo>
                  <a:cubicBezTo>
                    <a:pt x="297858" y="827494"/>
                    <a:pt x="780458" y="1155154"/>
                    <a:pt x="1064938" y="1320254"/>
                  </a:cubicBezTo>
                  <a:close/>
                </a:path>
              </a:pathLst>
            </a:cu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6017" y="1909966"/>
              <a:ext cx="1657287" cy="1229492"/>
            </a:xfrm>
            <a:custGeom>
              <a:avLst/>
              <a:gdLst>
                <a:gd name="connsiteX0" fmla="*/ 1554263 w 1657287"/>
                <a:gd name="connsiteY0" fmla="*/ 238874 h 1229492"/>
                <a:gd name="connsiteX1" fmla="*/ 1615223 w 1657287"/>
                <a:gd name="connsiteY1" fmla="*/ 802754 h 1229492"/>
                <a:gd name="connsiteX2" fmla="*/ 1584743 w 1657287"/>
                <a:gd name="connsiteY2" fmla="*/ 1229474 h 1229492"/>
                <a:gd name="connsiteX3" fmla="*/ 777023 w 1657287"/>
                <a:gd name="connsiteY3" fmla="*/ 787514 h 1229492"/>
                <a:gd name="connsiteX4" fmla="*/ 106463 w 1657287"/>
                <a:gd name="connsiteY4" fmla="*/ 482714 h 1229492"/>
                <a:gd name="connsiteX5" fmla="*/ 75983 w 1657287"/>
                <a:gd name="connsiteY5" fmla="*/ 116954 h 1229492"/>
                <a:gd name="connsiteX6" fmla="*/ 837983 w 1657287"/>
                <a:gd name="connsiteY6" fmla="*/ 10274 h 1229492"/>
                <a:gd name="connsiteX7" fmla="*/ 1447583 w 1657287"/>
                <a:gd name="connsiteY7" fmla="*/ 55994 h 1229492"/>
                <a:gd name="connsiteX8" fmla="*/ 1569503 w 1657287"/>
                <a:gd name="connsiteY8" fmla="*/ 467474 h 12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7287" h="1229492">
                  <a:moveTo>
                    <a:pt x="1554263" y="238874"/>
                  </a:moveTo>
                  <a:cubicBezTo>
                    <a:pt x="1582203" y="438264"/>
                    <a:pt x="1610143" y="637654"/>
                    <a:pt x="1615223" y="802754"/>
                  </a:cubicBezTo>
                  <a:cubicBezTo>
                    <a:pt x="1620303" y="967854"/>
                    <a:pt x="1724443" y="1232014"/>
                    <a:pt x="1584743" y="1229474"/>
                  </a:cubicBezTo>
                  <a:cubicBezTo>
                    <a:pt x="1445043" y="1226934"/>
                    <a:pt x="1023403" y="911974"/>
                    <a:pt x="777023" y="787514"/>
                  </a:cubicBezTo>
                  <a:cubicBezTo>
                    <a:pt x="530643" y="663054"/>
                    <a:pt x="223303" y="594474"/>
                    <a:pt x="106463" y="482714"/>
                  </a:cubicBezTo>
                  <a:cubicBezTo>
                    <a:pt x="-10377" y="370954"/>
                    <a:pt x="-45937" y="195694"/>
                    <a:pt x="75983" y="116954"/>
                  </a:cubicBezTo>
                  <a:cubicBezTo>
                    <a:pt x="197903" y="38214"/>
                    <a:pt x="609383" y="20434"/>
                    <a:pt x="837983" y="10274"/>
                  </a:cubicBezTo>
                  <a:cubicBezTo>
                    <a:pt x="1066583" y="114"/>
                    <a:pt x="1325663" y="-20206"/>
                    <a:pt x="1447583" y="55994"/>
                  </a:cubicBezTo>
                  <a:cubicBezTo>
                    <a:pt x="1569503" y="132194"/>
                    <a:pt x="1569503" y="299834"/>
                    <a:pt x="1569503" y="46747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2106791" y="2851509"/>
            <a:ext cx="4898641" cy="3309148"/>
          </a:xfrm>
          <a:custGeom>
            <a:avLst/>
            <a:gdLst>
              <a:gd name="connsiteX0" fmla="*/ 2454359 w 6295001"/>
              <a:gd name="connsiteY0" fmla="*/ 2880360 h 4252422"/>
              <a:gd name="connsiteX1" fmla="*/ 1951439 w 6295001"/>
              <a:gd name="connsiteY1" fmla="*/ 2499360 h 4252422"/>
              <a:gd name="connsiteX2" fmla="*/ 1067519 w 6295001"/>
              <a:gd name="connsiteY2" fmla="*/ 2392680 h 4252422"/>
              <a:gd name="connsiteX3" fmla="*/ 198839 w 6295001"/>
              <a:gd name="connsiteY3" fmla="*/ 2468880 h 4252422"/>
              <a:gd name="connsiteX4" fmla="*/ 92159 w 6295001"/>
              <a:gd name="connsiteY4" fmla="*/ 3215640 h 4252422"/>
              <a:gd name="connsiteX5" fmla="*/ 1326599 w 6295001"/>
              <a:gd name="connsiteY5" fmla="*/ 3840480 h 4252422"/>
              <a:gd name="connsiteX6" fmla="*/ 3490679 w 6295001"/>
              <a:gd name="connsiteY6" fmla="*/ 4251960 h 4252422"/>
              <a:gd name="connsiteX7" fmla="*/ 4847039 w 6295001"/>
              <a:gd name="connsiteY7" fmla="*/ 3764280 h 4252422"/>
              <a:gd name="connsiteX8" fmla="*/ 5593799 w 6295001"/>
              <a:gd name="connsiteY8" fmla="*/ 2941320 h 4252422"/>
              <a:gd name="connsiteX9" fmla="*/ 6294839 w 6295001"/>
              <a:gd name="connsiteY9" fmla="*/ 1554480 h 4252422"/>
              <a:gd name="connsiteX10" fmla="*/ 5532839 w 6295001"/>
              <a:gd name="connsiteY10" fmla="*/ 365760 h 4252422"/>
              <a:gd name="connsiteX11" fmla="*/ 4389839 w 6295001"/>
              <a:gd name="connsiteY11" fmla="*/ 0 h 4252422"/>
              <a:gd name="connsiteX12" fmla="*/ 3810719 w 6295001"/>
              <a:gd name="connsiteY12" fmla="*/ 45720 h 4252422"/>
              <a:gd name="connsiteX13" fmla="*/ 3597359 w 6295001"/>
              <a:gd name="connsiteY13" fmla="*/ 502920 h 4252422"/>
              <a:gd name="connsiteX14" fmla="*/ 4237439 w 6295001"/>
              <a:gd name="connsiteY14" fmla="*/ 1356360 h 4252422"/>
              <a:gd name="connsiteX15" fmla="*/ 4420319 w 6295001"/>
              <a:gd name="connsiteY15" fmla="*/ 1996440 h 4252422"/>
              <a:gd name="connsiteX16" fmla="*/ 4298399 w 6295001"/>
              <a:gd name="connsiteY16" fmla="*/ 2727960 h 4252422"/>
              <a:gd name="connsiteX17" fmla="*/ 3795479 w 6295001"/>
              <a:gd name="connsiteY17" fmla="*/ 3108960 h 4252422"/>
              <a:gd name="connsiteX18" fmla="*/ 3094439 w 6295001"/>
              <a:gd name="connsiteY18" fmla="*/ 3261360 h 4252422"/>
              <a:gd name="connsiteX19" fmla="*/ 2454359 w 6295001"/>
              <a:gd name="connsiteY19" fmla="*/ 2880360 h 42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5001" h="4252422">
                <a:moveTo>
                  <a:pt x="2454359" y="2880360"/>
                </a:moveTo>
                <a:cubicBezTo>
                  <a:pt x="2263859" y="2753360"/>
                  <a:pt x="2182579" y="2580640"/>
                  <a:pt x="1951439" y="2499360"/>
                </a:cubicBezTo>
                <a:cubicBezTo>
                  <a:pt x="1720299" y="2418080"/>
                  <a:pt x="1359619" y="2397760"/>
                  <a:pt x="1067519" y="2392680"/>
                </a:cubicBezTo>
                <a:cubicBezTo>
                  <a:pt x="775419" y="2387600"/>
                  <a:pt x="361399" y="2331720"/>
                  <a:pt x="198839" y="2468880"/>
                </a:cubicBezTo>
                <a:cubicBezTo>
                  <a:pt x="36279" y="2606040"/>
                  <a:pt x="-95801" y="2987040"/>
                  <a:pt x="92159" y="3215640"/>
                </a:cubicBezTo>
                <a:cubicBezTo>
                  <a:pt x="280119" y="3444240"/>
                  <a:pt x="760179" y="3667760"/>
                  <a:pt x="1326599" y="3840480"/>
                </a:cubicBezTo>
                <a:cubicBezTo>
                  <a:pt x="1893019" y="4013200"/>
                  <a:pt x="2903939" y="4264660"/>
                  <a:pt x="3490679" y="4251960"/>
                </a:cubicBezTo>
                <a:cubicBezTo>
                  <a:pt x="4077419" y="4239260"/>
                  <a:pt x="4496519" y="3982720"/>
                  <a:pt x="4847039" y="3764280"/>
                </a:cubicBezTo>
                <a:cubicBezTo>
                  <a:pt x="5197559" y="3545840"/>
                  <a:pt x="5352499" y="3309620"/>
                  <a:pt x="5593799" y="2941320"/>
                </a:cubicBezTo>
                <a:cubicBezTo>
                  <a:pt x="5835099" y="2573020"/>
                  <a:pt x="6304999" y="1983740"/>
                  <a:pt x="6294839" y="1554480"/>
                </a:cubicBezTo>
                <a:cubicBezTo>
                  <a:pt x="6284679" y="1125220"/>
                  <a:pt x="5850339" y="624840"/>
                  <a:pt x="5532839" y="365760"/>
                </a:cubicBezTo>
                <a:cubicBezTo>
                  <a:pt x="5215339" y="106680"/>
                  <a:pt x="4676859" y="53340"/>
                  <a:pt x="4389839" y="0"/>
                </a:cubicBezTo>
                <a:cubicBezTo>
                  <a:pt x="4102819" y="-53340"/>
                  <a:pt x="3942799" y="-38100"/>
                  <a:pt x="3810719" y="45720"/>
                </a:cubicBezTo>
                <a:cubicBezTo>
                  <a:pt x="3678639" y="129540"/>
                  <a:pt x="3526239" y="284480"/>
                  <a:pt x="3597359" y="502920"/>
                </a:cubicBezTo>
                <a:cubicBezTo>
                  <a:pt x="3668479" y="721360"/>
                  <a:pt x="4100279" y="1107440"/>
                  <a:pt x="4237439" y="1356360"/>
                </a:cubicBezTo>
                <a:cubicBezTo>
                  <a:pt x="4374599" y="1605280"/>
                  <a:pt x="4410159" y="1767840"/>
                  <a:pt x="4420319" y="1996440"/>
                </a:cubicBezTo>
                <a:cubicBezTo>
                  <a:pt x="4430479" y="2225040"/>
                  <a:pt x="4402539" y="2542540"/>
                  <a:pt x="4298399" y="2727960"/>
                </a:cubicBezTo>
                <a:cubicBezTo>
                  <a:pt x="4194259" y="2913380"/>
                  <a:pt x="3996139" y="3020060"/>
                  <a:pt x="3795479" y="3108960"/>
                </a:cubicBezTo>
                <a:cubicBezTo>
                  <a:pt x="3594819" y="3197860"/>
                  <a:pt x="3320499" y="3299460"/>
                  <a:pt x="3094439" y="3261360"/>
                </a:cubicBezTo>
                <a:cubicBezTo>
                  <a:pt x="2868379" y="3223260"/>
                  <a:pt x="2644859" y="3007360"/>
                  <a:pt x="2454359" y="288036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45981" y="5718668"/>
            <a:ext cx="213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nr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3270" y="2648388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66259" y="1177412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nr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8089" y="3345026"/>
            <a:ext cx="5334000" cy="3512974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dirty="0" smtClean="0"/>
              <a:t>Rate constants:</a:t>
            </a:r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      = </a:t>
            </a:r>
            <a:r>
              <a:rPr lang="en-US" sz="2000" dirty="0" err="1" smtClean="0"/>
              <a:t>radiative</a:t>
            </a:r>
            <a:endParaRPr lang="en-US" sz="2000" dirty="0"/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chem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photochemistry</a:t>
            </a:r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dec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 = decomposition</a:t>
            </a:r>
            <a:endParaRPr lang="en-US" sz="2000" dirty="0"/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ET</a:t>
            </a:r>
            <a:r>
              <a:rPr lang="en-US" sz="2000" dirty="0" smtClean="0"/>
              <a:t>    = energy transfer</a:t>
            </a:r>
            <a:endParaRPr lang="en-US" sz="2000" dirty="0"/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et</a:t>
            </a:r>
            <a:r>
              <a:rPr lang="en-US" sz="2000" dirty="0" smtClean="0"/>
              <a:t>     = electron transfer</a:t>
            </a:r>
            <a:endParaRPr lang="en-US" sz="2000" dirty="0"/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tict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 = proton transfer</a:t>
            </a:r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tict</a:t>
            </a:r>
            <a:r>
              <a:rPr lang="en-US" sz="2000" dirty="0" smtClean="0"/>
              <a:t>   = twisted-</a:t>
            </a:r>
            <a:r>
              <a:rPr lang="en-US" sz="2000" dirty="0" err="1" smtClean="0"/>
              <a:t>intramolecular</a:t>
            </a:r>
            <a:r>
              <a:rPr lang="en-US" sz="2000" dirty="0" smtClean="0"/>
              <a:t> charge transfer</a:t>
            </a:r>
            <a:endParaRPr lang="en-US" sz="2000" dirty="0"/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ic</a:t>
            </a:r>
            <a:r>
              <a:rPr lang="en-US" sz="2000" dirty="0" smtClean="0"/>
              <a:t>     = internal conversion</a:t>
            </a:r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isc</a:t>
            </a:r>
            <a:r>
              <a:rPr lang="en-US" sz="2000" dirty="0" smtClean="0"/>
              <a:t>    = intersystem crossing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84868" y="945927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F</a:t>
            </a:r>
            <a:r>
              <a:rPr lang="en-US" sz="2800" baseline="-25000" dirty="0" smtClean="0"/>
              <a:t>F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05161" y="725459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endParaRPr lang="en-US" sz="28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65238" y="1236698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548" y="2451977"/>
            <a:ext cx="700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chem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dec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ET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et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pt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tict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ic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isc</a:t>
            </a:r>
            <a:r>
              <a:rPr lang="en-US" sz="2800" i="1" dirty="0" smtClean="0"/>
              <a:t> …</a:t>
            </a:r>
            <a:r>
              <a:rPr lang="en-US" sz="2800" i="1" baseline="-25000" dirty="0" smtClean="0"/>
              <a:t> </a:t>
            </a:r>
            <a:endParaRPr lang="en-US" sz="2800" i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Non-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radiative</a:t>
            </a:r>
            <a:r>
              <a:rPr lang="en-US" sz="3200" b="1" u="sng" dirty="0" smtClean="0">
                <a:solidFill>
                  <a:schemeClr val="tx2"/>
                </a:solidFill>
              </a:rPr>
              <a:t> Rates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234" y="2175065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F</a:t>
            </a:r>
            <a:r>
              <a:rPr lang="en-US" sz="2800" baseline="-25000" dirty="0" smtClean="0"/>
              <a:t>F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335127" y="1934552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endParaRPr lang="en-US" sz="2800" i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64543" y="2455897"/>
            <a:ext cx="6895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36371" y="2468286"/>
          <a:ext cx="3260566" cy="1258887"/>
        </p:xfrm>
        <a:graphic>
          <a:graphicData uri="http://schemas.openxmlformats.org/presentationml/2006/ole">
            <p:oleObj spid="_x0000_s30754" name="Equation" r:id="rId3" imgW="1104900" imgH="431800" progId="Equation.3">
              <p:embed/>
            </p:oleObj>
          </a:graphicData>
        </a:graphic>
      </p:graphicFrame>
      <p:pic>
        <p:nvPicPr>
          <p:cNvPr id="1029" name="Picture 2" descr="pg180_c"/>
          <p:cNvPicPr>
            <a:picLocks noChangeAspect="1" noChangeArrowheads="1"/>
          </p:cNvPicPr>
          <p:nvPr/>
        </p:nvPicPr>
        <p:blipFill>
          <a:blip r:embed="rId4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228600" y="1219200"/>
            <a:ext cx="4945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046995" y="184626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Quantum Yield: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35696" y="3846443"/>
            <a:ext cx="0" cy="18089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75722" y="3819939"/>
            <a:ext cx="0" cy="18089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41983" y="3816626"/>
            <a:ext cx="377687" cy="47707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51992" y="3844029"/>
            <a:ext cx="0" cy="2258597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35687" y="2395331"/>
            <a:ext cx="649357" cy="718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74904" y="3044688"/>
            <a:ext cx="649357" cy="718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16956" y="3028123"/>
            <a:ext cx="649357" cy="71893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76051" y="3051315"/>
            <a:ext cx="649357" cy="71893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38200" y="914400"/>
          <a:ext cx="7848600" cy="2676525"/>
        </p:xfrm>
        <a:graphic>
          <a:graphicData uri="http://schemas.openxmlformats.org/presentationml/2006/ole">
            <p:oleObj spid="_x0000_s2101" name="PhotoImpact" r:id="rId3" imgW="6819048" imgH="2323810" progId="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410200" y="3352800"/>
          <a:ext cx="3733800" cy="3467100"/>
        </p:xfrm>
        <a:graphic>
          <a:graphicData uri="http://schemas.openxmlformats.org/presentationml/2006/ole">
            <p:oleObj spid="_x0000_s2102" name="PhotoImpact" r:id="rId4" imgW="2400000" imgH="2228571" progId="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60784" y="4441372"/>
          <a:ext cx="4800600" cy="609600"/>
        </p:xfrm>
        <a:graphic>
          <a:graphicData uri="http://schemas.openxmlformats.org/presentationml/2006/ole">
            <p:oleObj spid="_x0000_s2103" name="PhotoImpact" r:id="rId5" imgW="2723810" imgH="304520" progId="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00" y="1208749"/>
            <a:ext cx="8110359" cy="437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925" y="589257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9021" y="6172090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37973" y="5757380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5885" y="6180713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021" y="5905826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  0 to 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5648" y="1997594"/>
            <a:ext cx="822486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1)   Internal conversion (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ic</a:t>
            </a:r>
            <a:r>
              <a:rPr lang="en-US" b="1" dirty="0" smtClean="0"/>
              <a:t>)</a:t>
            </a:r>
          </a:p>
          <a:p>
            <a:pPr marL="800100" lvl="1" indent="-342900">
              <a:spcAft>
                <a:spcPts val="1000"/>
              </a:spcAft>
            </a:pPr>
            <a:r>
              <a:rPr lang="en-US" dirty="0" smtClean="0"/>
              <a:t>	-non </a:t>
            </a:r>
            <a:r>
              <a:rPr lang="en-US" dirty="0" err="1"/>
              <a:t>radiative</a:t>
            </a:r>
            <a:r>
              <a:rPr lang="en-US" dirty="0"/>
              <a:t> loss via collisions with solvent or </a:t>
            </a:r>
            <a:r>
              <a:rPr lang="en-US" dirty="0" smtClean="0"/>
              <a:t>via internal </a:t>
            </a:r>
            <a:r>
              <a:rPr lang="en-US" dirty="0"/>
              <a:t>vibrations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b="1" dirty="0" smtClean="0"/>
              <a:t>2)   Quenching</a:t>
            </a:r>
          </a:p>
          <a:p>
            <a:pPr marL="800100" lvl="1" indent="-342900"/>
            <a:r>
              <a:rPr lang="en-US" dirty="0" smtClean="0"/>
              <a:t>	-interaction </a:t>
            </a:r>
            <a:r>
              <a:rPr lang="en-US" dirty="0"/>
              <a:t>with solute molecules capable of quenching excited </a:t>
            </a:r>
            <a:r>
              <a:rPr lang="en-US" dirty="0" smtClean="0"/>
              <a:t>state</a:t>
            </a:r>
          </a:p>
          <a:p>
            <a:pPr marL="800100" lvl="1" indent="-342900">
              <a:spcAft>
                <a:spcPts val="1000"/>
              </a:spcAft>
            </a:pPr>
            <a:r>
              <a:rPr lang="en-US" dirty="0" smtClean="0"/>
              <a:t>		(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chem</a:t>
            </a:r>
            <a:r>
              <a:rPr lang="en-US" i="1" baseline="-25000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dec</a:t>
            </a:r>
            <a:r>
              <a:rPr lang="en-US" i="1" baseline="-25000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ET</a:t>
            </a:r>
            <a:r>
              <a:rPr lang="en-US" i="1" baseline="-25000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et</a:t>
            </a:r>
            <a:r>
              <a:rPr lang="en-US" i="1" dirty="0" smtClean="0"/>
              <a:t> )</a:t>
            </a:r>
            <a:endParaRPr lang="en-US" dirty="0"/>
          </a:p>
          <a:p>
            <a:pPr marL="342900" indent="-342900">
              <a:spcAft>
                <a:spcPts val="1000"/>
              </a:spcAft>
            </a:pPr>
            <a:r>
              <a:rPr lang="en-US" b="1" dirty="0" smtClean="0"/>
              <a:t>3)    Intersystem Crossing Rate </a:t>
            </a:r>
            <a:endParaRPr lang="en-US" dirty="0" smtClean="0"/>
          </a:p>
          <a:p>
            <a:pPr marL="342900" indent="-342900"/>
            <a:r>
              <a:rPr lang="en-US" b="1" dirty="0" smtClean="0"/>
              <a:t>4)    Temperature</a:t>
            </a:r>
          </a:p>
          <a:p>
            <a:pPr marL="342900" indent="-342900">
              <a:spcAft>
                <a:spcPts val="1000"/>
              </a:spcAft>
            </a:pPr>
            <a:r>
              <a:rPr lang="en-US" dirty="0" smtClean="0"/>
              <a:t>		- Increasing the temperature will increase of dynamic quenching</a:t>
            </a:r>
            <a:endParaRPr lang="en-US" dirty="0"/>
          </a:p>
          <a:p>
            <a:pPr marL="342900" indent="-342900"/>
            <a:r>
              <a:rPr lang="en-US" b="1" dirty="0" smtClean="0"/>
              <a:t>5)    Solvent</a:t>
            </a:r>
          </a:p>
          <a:p>
            <a:pPr marL="342900" indent="-342900"/>
            <a:r>
              <a:rPr lang="en-US" dirty="0" smtClean="0"/>
              <a:t>		- viscosity, polarity, and hydrogen bonding characteristics of the solvent</a:t>
            </a:r>
          </a:p>
          <a:p>
            <a:pPr marL="914400" indent="-914400">
              <a:spcAft>
                <a:spcPts val="1000"/>
              </a:spcAft>
            </a:pPr>
            <a:r>
              <a:rPr lang="en-US" dirty="0" smtClean="0"/>
              <a:t>	-Increased viscosity reduces the rate of bimolecular collisions</a:t>
            </a:r>
          </a:p>
          <a:p>
            <a:pPr marL="342900" indent="-342900"/>
            <a:r>
              <a:rPr lang="en-US" b="1" dirty="0" smtClean="0"/>
              <a:t>6)    pH</a:t>
            </a:r>
          </a:p>
          <a:p>
            <a:pPr marL="914400" indent="-914400">
              <a:spcAft>
                <a:spcPts val="1000"/>
              </a:spcAft>
            </a:pPr>
            <a:r>
              <a:rPr lang="en-US" dirty="0" smtClean="0"/>
              <a:t>	- </a:t>
            </a:r>
            <a:r>
              <a:rPr lang="en-US" dirty="0" err="1" smtClean="0"/>
              <a:t>protonated</a:t>
            </a:r>
            <a:r>
              <a:rPr lang="en-US" dirty="0" smtClean="0"/>
              <a:t> or </a:t>
            </a:r>
            <a:r>
              <a:rPr lang="en-US" dirty="0" err="1" smtClean="0"/>
              <a:t>unprotonated</a:t>
            </a:r>
            <a:r>
              <a:rPr lang="en-US" dirty="0" smtClean="0"/>
              <a:t> form of the acid or base may be fluorescent</a:t>
            </a:r>
          </a:p>
          <a:p>
            <a:pPr marL="914400" indent="-914400"/>
            <a:r>
              <a:rPr lang="en-US" b="1" dirty="0" smtClean="0"/>
              <a:t>7)    Energy Gap Law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5278" y="1249343"/>
            <a:ext cx="700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chem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dec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ET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et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pt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tict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ic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isc</a:t>
            </a:r>
            <a:r>
              <a:rPr lang="en-US" sz="2800" i="1" dirty="0" smtClean="0"/>
              <a:t> …</a:t>
            </a:r>
            <a:r>
              <a:rPr lang="en-US" sz="2800" i="1" baseline="-25000" dirty="0" smtClean="0"/>
              <a:t> </a:t>
            </a:r>
            <a:endParaRPr lang="en-US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624537" y="96249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F</a:t>
            </a:r>
            <a:r>
              <a:rPr lang="en-US" sz="2800" baseline="-25000" dirty="0" smtClean="0"/>
              <a:t>F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273913" y="7319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endParaRPr lang="en-US" sz="28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45273" y="1253263"/>
            <a:ext cx="6895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 descr="photochem-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109" t="63660" r="20412" b="7587"/>
          <a:stretch>
            <a:fillRect/>
          </a:stretch>
        </p:blipFill>
        <p:spPr>
          <a:xfrm>
            <a:off x="4598642" y="981570"/>
            <a:ext cx="4575175" cy="2449889"/>
          </a:xfrm>
          <a:noFill/>
          <a:ln/>
        </p:spPr>
      </p:pic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4715841" y="3180673"/>
            <a:ext cx="4279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Increase in strength of spin-orbit interaction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4234" y="3171533"/>
            <a:ext cx="2351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2986" y="968557"/>
            <a:ext cx="4037669" cy="2286488"/>
            <a:chOff x="594780" y="1236909"/>
            <a:chExt cx="4871394" cy="2758619"/>
          </a:xfrm>
        </p:grpSpPr>
        <p:sp>
          <p:nvSpPr>
            <p:cNvPr id="9" name="Rectangle 8"/>
            <p:cNvSpPr/>
            <p:nvPr/>
          </p:nvSpPr>
          <p:spPr>
            <a:xfrm>
              <a:off x="3769112" y="1838357"/>
              <a:ext cx="579864" cy="85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665006" y="3747818"/>
              <a:ext cx="3386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588806" y="1985924"/>
              <a:ext cx="1547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07806" y="3595418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S</a:t>
              </a:r>
              <a:r>
                <a:rPr lang="en-US" sz="2000" i="0" baseline="-25000" dirty="0" smtClean="0"/>
                <a:t>0</a:t>
              </a:r>
              <a:endParaRPr lang="en-US" sz="2000" i="0" baseline="-25000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209663" y="1681124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S</a:t>
              </a:r>
              <a:r>
                <a:rPr lang="en-US" sz="2000" i="0" baseline="-25000" dirty="0" smtClean="0"/>
                <a:t>1</a:t>
              </a:r>
              <a:endParaRPr lang="en-US" sz="2000" i="0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895715" y="2046948"/>
              <a:ext cx="0" cy="167596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766590" y="2031651"/>
              <a:ext cx="0" cy="1713560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V="1">
              <a:off x="1133911" y="1236909"/>
              <a:ext cx="0" cy="2653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94780" y="2461705"/>
              <a:ext cx="510344" cy="482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i="0" dirty="0" smtClean="0"/>
                <a:t>E</a:t>
              </a:r>
              <a:endParaRPr lang="en-US" sz="2000" b="1" i="0" dirty="0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3491947" y="2662431"/>
              <a:ext cx="1547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496600" y="2201483"/>
              <a:ext cx="1542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065260" y="2457991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T</a:t>
              </a:r>
              <a:r>
                <a:rPr lang="en-US" sz="2000" i="0" baseline="-25000" dirty="0" smtClean="0"/>
                <a:t>1</a:t>
              </a:r>
              <a:endParaRPr lang="en-US" sz="2000" i="0" baseline="-25000" dirty="0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069912" y="2008194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 smtClean="0"/>
                <a:t>T</a:t>
              </a:r>
              <a:r>
                <a:rPr lang="en-US" sz="2000" i="0" baseline="-25000" dirty="0" smtClean="0"/>
                <a:t>2</a:t>
              </a:r>
              <a:endParaRPr lang="en-US" sz="2000" i="0" baseline="-250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137213" y="2009339"/>
              <a:ext cx="341964" cy="6542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658577" y="2685857"/>
              <a:ext cx="0" cy="1048208"/>
            </a:xfrm>
            <a:prstGeom prst="straightConnector1">
              <a:avLst/>
            </a:prstGeom>
            <a:ln w="28575">
              <a:solidFill>
                <a:srgbClr val="00CC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Intersystem Crossing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1401" y="5061204"/>
            <a:ext cx="139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Atom Size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1628000" y="5140901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26005" y="5104755"/>
            <a:ext cx="65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ISC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Down Arrow 42"/>
          <p:cNvSpPr/>
          <p:nvPr/>
        </p:nvSpPr>
        <p:spPr>
          <a:xfrm rot="10800000">
            <a:off x="3387230" y="513937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6875" y="4998807"/>
            <a:ext cx="243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Fluorescence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5706363" y="513937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6126" y="4995426"/>
            <a:ext cx="243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Phosphorescence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8442793" y="513937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2" grpId="0"/>
      <p:bldP spid="43" grpId="0" animBg="1"/>
      <p:bldP spid="46" grpId="0"/>
      <p:bldP spid="50" grpId="0" animBg="1"/>
      <p:bldP spid="51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1" y="1800192"/>
            <a:ext cx="4215818" cy="274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338" y="67115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Metal Ion Sensing</a:t>
            </a:r>
            <a:endParaRPr lang="en-US" sz="2400" dirty="0"/>
          </a:p>
        </p:txBody>
      </p:sp>
      <p:pic>
        <p:nvPicPr>
          <p:cNvPr id="98306" name="Picture 2" descr="http://www.rsc.org/ejga/AN/2009/b910603k-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597" y="2249629"/>
            <a:ext cx="4295161" cy="1977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32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22" y="917574"/>
            <a:ext cx="6402029" cy="56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Temperature Dependence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71288896"/>
              </p:ext>
            </p:extLst>
          </p:nvPr>
        </p:nvGraphicFramePr>
        <p:xfrm>
          <a:off x="2244562" y="3565402"/>
          <a:ext cx="2511666" cy="1124048"/>
        </p:xfrm>
        <a:graphic>
          <a:graphicData uri="http://schemas.openxmlformats.org/presentationml/2006/ole">
            <p:oleObj spid="_x0000_s143374" name="Equation" r:id="rId3" imgW="965200" imgH="4318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361901" y="3885475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48104" y="4099674"/>
            <a:ext cx="2263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87056" y="3684964"/>
            <a:ext cx="211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4968" y="4108297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2055" y="4953088"/>
            <a:ext cx="5771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We don’t get to directly measure 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r</a:t>
            </a:r>
            <a:r>
              <a:rPr lang="en-US" sz="2400" dirty="0" smtClean="0"/>
              <a:t> or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nr</a:t>
            </a:r>
            <a:r>
              <a:rPr lang="en-US" sz="2400" dirty="0" smtClean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2941" y="5923964"/>
            <a:ext cx="687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We do measure transmittance and emission intensity.</a:t>
            </a:r>
          </a:p>
        </p:txBody>
      </p:sp>
      <p:sp>
        <p:nvSpPr>
          <p:cNvPr id="12" name="Cube 11"/>
          <p:cNvSpPr/>
          <p:nvPr/>
        </p:nvSpPr>
        <p:spPr>
          <a:xfrm>
            <a:off x="4047857" y="1204696"/>
            <a:ext cx="603660" cy="685092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69895" y="782476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0050" y="1814254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187" y="2566970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58887" y="1504046"/>
            <a:ext cx="13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18" name="Cube 17"/>
          <p:cNvSpPr/>
          <p:nvPr/>
        </p:nvSpPr>
        <p:spPr>
          <a:xfrm>
            <a:off x="4816434" y="1923628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8073558" flipH="1">
            <a:off x="3618749" y="181530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324265" flipH="1">
            <a:off x="3926722" y="225345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66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85412" y="1519425"/>
            <a:ext cx="177529" cy="18392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616814" y="1883199"/>
            <a:ext cx="272520" cy="685092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725"/>
            <a:ext cx="3873500" cy="34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1194147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Relative Quantum Yield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933950" y="1192609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“Absolute” Quantum Yield</a:t>
            </a:r>
            <a:endParaRPr lang="en-US" sz="2400" u="sng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93" y="1943368"/>
            <a:ext cx="3988209" cy="299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05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51054400"/>
              </p:ext>
            </p:extLst>
          </p:nvPr>
        </p:nvGraphicFramePr>
        <p:xfrm>
          <a:off x="2244562" y="1004078"/>
          <a:ext cx="2511666" cy="1124048"/>
        </p:xfrm>
        <a:graphic>
          <a:graphicData uri="http://schemas.openxmlformats.org/presentationml/2006/ole">
            <p:oleObj spid="_x0000_s168977" name="Equation" r:id="rId3" imgW="965200" imgH="4318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361901" y="1324151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48104" y="1538350"/>
            <a:ext cx="2263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87056" y="1123640"/>
            <a:ext cx="211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4968" y="1546973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421694"/>
            <a:ext cx="8509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aseline="-25000" dirty="0" smtClean="0"/>
              <a:t>f</a:t>
            </a:r>
            <a:r>
              <a:rPr lang="en-US" sz="2200" dirty="0" smtClean="0"/>
              <a:t> </a:t>
            </a:r>
            <a:r>
              <a:rPr lang="en-US" sz="2200" dirty="0"/>
              <a:t>is proportional to the amount of the radiation from </a:t>
            </a:r>
            <a:r>
              <a:rPr lang="en-US" sz="2200" dirty="0" smtClean="0"/>
              <a:t>the excitation </a:t>
            </a:r>
            <a:r>
              <a:rPr lang="en-US" sz="2200" dirty="0"/>
              <a:t>source that is absorbed and </a:t>
            </a:r>
            <a:r>
              <a:rPr lang="en-US" sz="2400" dirty="0" err="1" smtClean="0">
                <a:latin typeface="Symbol" panose="05050102010706020507" pitchFamily="18" charset="2"/>
              </a:rPr>
              <a:t>F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</a:t>
            </a:r>
            <a:r>
              <a:rPr lang="en-US" sz="2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593" y="4603327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/>
              <a:t>f </a:t>
            </a:r>
            <a:r>
              <a:rPr lang="en-US" sz="2800" dirty="0" smtClean="0"/>
              <a:t>    =  emission intensity</a:t>
            </a:r>
          </a:p>
          <a:p>
            <a:r>
              <a:rPr lang="en-US" sz="28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  =  quantum yield</a:t>
            </a:r>
          </a:p>
          <a:p>
            <a:r>
              <a:rPr lang="en-US" sz="2800" dirty="0" smtClean="0"/>
              <a:t>I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  = incident light intensity</a:t>
            </a:r>
          </a:p>
          <a:p>
            <a:r>
              <a:rPr lang="en-US" sz="2800" dirty="0" smtClean="0">
                <a:latin typeface="Symbol" panose="05050102010706020507" pitchFamily="18" charset="2"/>
              </a:rPr>
              <a:t>A</a:t>
            </a:r>
            <a:r>
              <a:rPr lang="en-US" sz="2800" dirty="0" smtClean="0"/>
              <a:t>  = absorbance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48612" y="4772091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/>
              <a:t>f   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Symbol" panose="05050102010706020507" pitchFamily="18" charset="2"/>
              </a:rPr>
              <a:t>F</a:t>
            </a:r>
            <a:r>
              <a:rPr lang="en-US" sz="2800" baseline="-25000" dirty="0" smtClean="0"/>
              <a:t>f  </a:t>
            </a:r>
            <a:endParaRPr lang="en-US" sz="28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6293406" y="5392291"/>
            <a:ext cx="1158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/>
              <a:t>f  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28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143699" y="3487306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 = 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(1-10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066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6033" y="2147057"/>
            <a:ext cx="658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Compare  sample (S) fluorescence to reference (R). 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204355" y="2734019"/>
            <a:ext cx="4692842" cy="1049433"/>
            <a:chOff x="2204355" y="2577263"/>
            <a:chExt cx="4692842" cy="1049433"/>
          </a:xfrm>
        </p:grpSpPr>
        <p:sp>
          <p:nvSpPr>
            <p:cNvPr id="13" name="Rectangle 12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915791" y="1031489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 = 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(1-10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033765" y="827109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anose="05050102010706020507" pitchFamily="18" charset="2"/>
              </a:rPr>
              <a:t>F</a:t>
            </a:r>
            <a:r>
              <a:rPr lang="en-US" sz="2800" baseline="-25000" dirty="0" err="1" smtClean="0"/>
              <a:t>f</a:t>
            </a:r>
            <a:r>
              <a:rPr lang="en-US" sz="2800" baseline="-25000" dirty="0" smtClean="0"/>
              <a:t>   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</a:t>
            </a:r>
            <a:r>
              <a:rPr lang="en-US" sz="2800" baseline="-25000" dirty="0" smtClean="0"/>
              <a:t>f </a:t>
            </a:r>
            <a:endParaRPr lang="en-US" sz="2800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5183061" y="1368931"/>
            <a:ext cx="1213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/>
              <a:t>f   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28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649900" y="4446569"/>
            <a:ext cx="3855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anose="05050102010706020507" pitchFamily="18" charset="2"/>
              </a:rPr>
              <a:t>F</a:t>
            </a:r>
            <a:r>
              <a:rPr lang="en-US" sz="2800" dirty="0" smtClean="0"/>
              <a:t>   =  quantum yield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   =  emission intensity</a:t>
            </a:r>
          </a:p>
          <a:p>
            <a:r>
              <a:rPr lang="en-US" sz="2800" dirty="0" smtClean="0"/>
              <a:t>A   =  absorbance</a:t>
            </a:r>
          </a:p>
          <a:p>
            <a:r>
              <a:rPr lang="en-US" sz="2800" dirty="0" smtClean="0"/>
              <a:t>n   =  refractive index</a:t>
            </a:r>
            <a:endParaRPr lang="en-US" sz="2800" dirty="0"/>
          </a:p>
        </p:txBody>
      </p:sp>
      <p:sp>
        <p:nvSpPr>
          <p:cNvPr id="47" name="Oval 46"/>
          <p:cNvSpPr/>
          <p:nvPr/>
        </p:nvSpPr>
        <p:spPr>
          <a:xfrm>
            <a:off x="6165668" y="2737712"/>
            <a:ext cx="744583" cy="111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232367" y="2594019"/>
            <a:ext cx="1497874" cy="13379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82983" y="2724649"/>
            <a:ext cx="744583" cy="1115831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20685" y="3255871"/>
            <a:ext cx="592184" cy="558483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86493" y="3270460"/>
            <a:ext cx="104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Known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59669" y="3853934"/>
            <a:ext cx="1450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Measured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7928" y="3509945"/>
            <a:ext cx="134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Reported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2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  <p:bldP spid="47" grpId="0" animBg="1"/>
      <p:bldP spid="48" grpId="0" animBg="1"/>
      <p:bldP spid="50" grpId="0" animBg="1"/>
      <p:bldP spid="51" grpId="0" animBg="1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379" y="5913902"/>
            <a:ext cx="8543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Same instrument settings:</a:t>
            </a:r>
          </a:p>
          <a:p>
            <a:r>
              <a:rPr lang="en-US" sz="2400" dirty="0" smtClean="0"/>
              <a:t>	excitation wavelength, slit widths, photomultiplier voltage…</a:t>
            </a:r>
            <a:endParaRPr lang="en-US" sz="24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65166" y="852967"/>
            <a:ext cx="4692842" cy="1049433"/>
            <a:chOff x="2204355" y="2577263"/>
            <a:chExt cx="4692842" cy="1049433"/>
          </a:xfrm>
        </p:grpSpPr>
        <p:sp>
          <p:nvSpPr>
            <p:cNvPr id="13" name="Rectangle 12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0504" y="2554833"/>
            <a:ext cx="4038444" cy="2863624"/>
            <a:chOff x="210504" y="2554833"/>
            <a:chExt cx="4038444" cy="2863624"/>
          </a:xfrm>
        </p:grpSpPr>
        <p:pic>
          <p:nvPicPr>
            <p:cNvPr id="17305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504" y="2554833"/>
              <a:ext cx="4038444" cy="286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2816813" y="2789964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R</a:t>
              </a:r>
              <a:endParaRPr lang="en-US" sz="2400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73716" y="3582444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S</a:t>
              </a:r>
              <a:endParaRPr lang="en-US" sz="2400" baseline="-250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340158" y="2097275"/>
            <a:ext cx="157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Absorption</a:t>
            </a:r>
            <a:endParaRPr lang="en-US" sz="2400" u="sng" dirty="0"/>
          </a:p>
        </p:txBody>
      </p:sp>
      <p:grpSp>
        <p:nvGrpSpPr>
          <p:cNvPr id="45" name="Group 44"/>
          <p:cNvGrpSpPr/>
          <p:nvPr/>
        </p:nvGrpSpPr>
        <p:grpSpPr>
          <a:xfrm>
            <a:off x="4315104" y="2098409"/>
            <a:ext cx="4667786" cy="3257361"/>
            <a:chOff x="4315104" y="2098409"/>
            <a:chExt cx="4667786" cy="3257361"/>
          </a:xfrm>
        </p:grpSpPr>
        <p:sp>
          <p:nvSpPr>
            <p:cNvPr id="32" name="Rectangle 31"/>
            <p:cNvSpPr/>
            <p:nvPr/>
          </p:nvSpPr>
          <p:spPr>
            <a:xfrm>
              <a:off x="5607358" y="2098409"/>
              <a:ext cx="12859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dirty="0" smtClean="0"/>
                <a:t>Emission</a:t>
              </a:r>
              <a:endParaRPr lang="en-US" sz="2400" u="sng" dirty="0"/>
            </a:p>
          </p:txBody>
        </p:sp>
        <p:pic>
          <p:nvPicPr>
            <p:cNvPr id="173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8946" y="2502261"/>
              <a:ext cx="3339626" cy="285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6322422" y="2521130"/>
              <a:ext cx="165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Reference Emission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23908" y="3718559"/>
              <a:ext cx="165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Sample Emission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5104" y="3492137"/>
              <a:ext cx="36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5721531" y="3148149"/>
              <a:ext cx="222069" cy="22206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596074" y="3357699"/>
              <a:ext cx="452302" cy="4523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34161" y="3567249"/>
              <a:ext cx="609465" cy="6094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234123" y="3814899"/>
              <a:ext cx="966654" cy="966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500688" y="4014924"/>
              <a:ext cx="781051" cy="7810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819911" y="4224474"/>
              <a:ext cx="609466" cy="6094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86553" y="4486412"/>
              <a:ext cx="323847" cy="399913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434137" y="4564062"/>
              <a:ext cx="285753" cy="2857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745289" y="4730750"/>
              <a:ext cx="112715" cy="1127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486528" y="4553087"/>
              <a:ext cx="257172" cy="317577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43728" y="4497525"/>
              <a:ext cx="323847" cy="399913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53178" y="4665586"/>
              <a:ext cx="147900" cy="182639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81728" y="4740198"/>
              <a:ext cx="76197" cy="94094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343778" y="4754631"/>
              <a:ext cx="91218" cy="112644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813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520" y="93787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165166" y="1403783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748640" y="1177360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170678" y="1461232"/>
            <a:ext cx="5986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14699" y="933522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349534" y="1399430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841567" y="1173007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  <a:sym typeface="MT Extra" pitchFamily="18" charset="2"/>
              </a:rPr>
              <a:t>x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98290" y="1456879"/>
            <a:ext cx="5986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37805" y="929167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(1-10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0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666012" y="1193770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  <a:sym typeface="MT Extra" pitchFamily="18" charset="2"/>
              </a:rPr>
              <a:t>x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225901" y="1465587"/>
            <a:ext cx="13519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3451" y="1455380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(1-10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0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139550" y="1455380"/>
            <a:ext cx="7184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98" y="14553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6181007" y="93216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91532" y="2479675"/>
            <a:ext cx="4289425" cy="2990850"/>
            <a:chOff x="3091532" y="2479675"/>
            <a:chExt cx="4289425" cy="2990850"/>
          </a:xfrm>
        </p:grpSpPr>
        <p:pic>
          <p:nvPicPr>
            <p:cNvPr id="2078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0107" y="2479675"/>
              <a:ext cx="299085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3091532" y="2717121"/>
              <a:ext cx="2903518" cy="26801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27789" y="3404709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i</a:t>
            </a:r>
            <a:endParaRPr lang="en-US" sz="2800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1349809" y="3685489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17269" y="3956661"/>
            <a:ext cx="9151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806913" y="3950809"/>
            <a:ext cx="7184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914878" y="3950809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o</a:t>
            </a:r>
            <a:endParaRPr lang="en-US" sz="2800" baseline="30000" dirty="0"/>
          </a:p>
        </p:txBody>
      </p:sp>
      <p:sp>
        <p:nvSpPr>
          <p:cNvPr id="74" name="Rectangle 73"/>
          <p:cNvSpPr/>
          <p:nvPr/>
        </p:nvSpPr>
        <p:spPr>
          <a:xfrm>
            <a:off x="1934254" y="3427589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i</a:t>
            </a:r>
            <a:endParaRPr lang="en-US" sz="2800" baseline="30000" dirty="0"/>
          </a:p>
        </p:txBody>
      </p:sp>
      <p:sp>
        <p:nvSpPr>
          <p:cNvPr id="76" name="Rectangle 75"/>
          <p:cNvSpPr/>
          <p:nvPr/>
        </p:nvSpPr>
        <p:spPr>
          <a:xfrm>
            <a:off x="418047" y="3963509"/>
            <a:ext cx="934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o</a:t>
            </a:r>
            <a:endParaRPr lang="en-US" sz="2800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142174" y="2776247"/>
            <a:ext cx="1606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Snell’s Law:</a:t>
            </a:r>
            <a:endParaRPr lang="en-US" sz="2400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3820885" y="6165266"/>
            <a:ext cx="7184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853633" y="6165266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sp>
        <p:nvSpPr>
          <p:cNvPr id="80" name="Rectangle 79"/>
          <p:cNvSpPr/>
          <p:nvPr/>
        </p:nvSpPr>
        <p:spPr>
          <a:xfrm>
            <a:off x="3862342" y="5642046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sp>
        <p:nvSpPr>
          <p:cNvPr id="81" name="Rectangle 80"/>
          <p:cNvSpPr/>
          <p:nvPr/>
        </p:nvSpPr>
        <p:spPr>
          <a:xfrm>
            <a:off x="4985166" y="5616349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i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-25000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5021935" y="6168301"/>
            <a:ext cx="9151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961799" y="6175149"/>
            <a:ext cx="105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o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-25000" dirty="0"/>
          </a:p>
        </p:txBody>
      </p:sp>
      <p:sp>
        <p:nvSpPr>
          <p:cNvPr id="84" name="Rectangle 83"/>
          <p:cNvSpPr/>
          <p:nvPr/>
        </p:nvSpPr>
        <p:spPr>
          <a:xfrm>
            <a:off x="4536837" y="5913539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sp>
        <p:nvSpPr>
          <p:cNvPr id="85" name="Freeform 97"/>
          <p:cNvSpPr>
            <a:spLocks noChangeAspect="1"/>
          </p:cNvSpPr>
          <p:nvPr/>
        </p:nvSpPr>
        <p:spPr bwMode="auto">
          <a:xfrm rot="5650980" flipH="1">
            <a:off x="3730694" y="3035366"/>
            <a:ext cx="1470238" cy="27689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66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50591" y="2207280"/>
            <a:ext cx="1202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cs typeface="Arial" charset="0"/>
                <a:sym typeface="MT Extra" pitchFamily="18" charset="2"/>
              </a:rPr>
              <a:t>Excitation</a:t>
            </a:r>
            <a:endParaRPr lang="en-US" sz="2000" baseline="-25000" dirty="0">
              <a:solidFill>
                <a:srgbClr val="008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891738" y="5376837"/>
            <a:ext cx="1104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  <a:cs typeface="Arial" charset="0"/>
                <a:sym typeface="MT Extra" pitchFamily="18" charset="2"/>
              </a:rPr>
              <a:t>Emission</a:t>
            </a:r>
            <a:endParaRPr lang="en-US" sz="2000" baseline="-25000" dirty="0">
              <a:solidFill>
                <a:srgbClr val="3333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49232" y="3378200"/>
            <a:ext cx="1104900" cy="1270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537726" y="3832880"/>
            <a:ext cx="1111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cs typeface="Arial" charset="0"/>
                <a:sym typeface="MT Extra" pitchFamily="18" charset="2"/>
              </a:rPr>
              <a:t>Detector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51517" y="927573"/>
            <a:ext cx="744583" cy="111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896100" y="155362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3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73" grpId="0"/>
      <p:bldP spid="74" grpId="0"/>
      <p:bldP spid="76" grpId="0"/>
      <p:bldP spid="77" grpId="0"/>
      <p:bldP spid="79" grpId="0"/>
      <p:bldP spid="80" grpId="0"/>
      <p:bldP spid="81" grpId="0"/>
      <p:bldP spid="83" grpId="0"/>
      <p:bldP spid="84" grpId="0"/>
      <p:bldP spid="85" grpId="0" animBg="1"/>
      <p:bldP spid="86" grpId="0"/>
      <p:bldP spid="87" grpId="0"/>
      <p:bldP spid="88" grpId="0" animBg="1"/>
      <p:bldP spid="40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184" y="879118"/>
            <a:ext cx="6880791" cy="54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References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8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be 43"/>
          <p:cNvSpPr/>
          <p:nvPr/>
        </p:nvSpPr>
        <p:spPr>
          <a:xfrm>
            <a:off x="4342332" y="1864577"/>
            <a:ext cx="784175" cy="8899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56793" y="2206163"/>
            <a:ext cx="361950" cy="361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2083060" y="3045350"/>
            <a:ext cx="784175" cy="889958"/>
          </a:xfrm>
          <a:prstGeom prst="cube">
            <a:avLst/>
          </a:prstGeom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1586" y="2507450"/>
            <a:ext cx="1334721" cy="5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 rot="341964">
            <a:off x="2716758" y="3374036"/>
            <a:ext cx="131279" cy="23892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1246" y="2920941"/>
            <a:ext cx="6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endParaRPr lang="en-US" sz="20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644" y="3880560"/>
            <a:ext cx="1567021" cy="47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0684" y="2315742"/>
            <a:ext cx="1813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Absorption</a:t>
            </a:r>
          </a:p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14" name="Cube 13"/>
          <p:cNvSpPr/>
          <p:nvPr/>
        </p:nvSpPr>
        <p:spPr>
          <a:xfrm>
            <a:off x="5931647" y="3032977"/>
            <a:ext cx="784175" cy="8899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7"/>
          <p:cNvSpPr>
            <a:spLocks noChangeAspect="1"/>
          </p:cNvSpPr>
          <p:nvPr/>
        </p:nvSpPr>
        <p:spPr bwMode="auto">
          <a:xfrm rot="324265" flipH="1">
            <a:off x="2812160" y="3411945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97"/>
          <p:cNvSpPr>
            <a:spLocks noChangeAspect="1"/>
          </p:cNvSpPr>
          <p:nvPr/>
        </p:nvSpPr>
        <p:spPr bwMode="auto">
          <a:xfrm rot="324265" flipH="1">
            <a:off x="4775881" y="3411945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97"/>
          <p:cNvSpPr>
            <a:spLocks noChangeAspect="1"/>
          </p:cNvSpPr>
          <p:nvPr/>
        </p:nvSpPr>
        <p:spPr bwMode="auto">
          <a:xfrm rot="19277367" flipH="1">
            <a:off x="4625131" y="2836190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2515913" flipH="1">
            <a:off x="4637847" y="4004046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2322633">
            <a:off x="2872437" y="2761724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19084087">
            <a:off x="2885153" y="3929581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9886" y="3028066"/>
            <a:ext cx="6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85135" y="4465559"/>
            <a:ext cx="1567021" cy="47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Scatter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8639" y="4500068"/>
            <a:ext cx="1716029" cy="47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Reflectance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95417" y="5477207"/>
            <a:ext cx="4692842" cy="1049433"/>
            <a:chOff x="2204355" y="2577263"/>
            <a:chExt cx="4692842" cy="1049433"/>
          </a:xfrm>
        </p:grpSpPr>
        <p:sp>
          <p:nvSpPr>
            <p:cNvPr id="28" name="Rectangle 27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61368" y="1118317"/>
            <a:ext cx="1813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Emission</a:t>
            </a:r>
          </a:p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45" name="Freeform 97"/>
          <p:cNvSpPr>
            <a:spLocks noChangeAspect="1"/>
          </p:cNvSpPr>
          <p:nvPr/>
        </p:nvSpPr>
        <p:spPr bwMode="auto">
          <a:xfrm rot="18016055" flipH="1">
            <a:off x="3897767" y="2896687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7030A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4105984" y="3008885"/>
            <a:ext cx="354013" cy="8899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06967" y="2614411"/>
            <a:ext cx="6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rgbClr val="7030A0"/>
                </a:solidFill>
              </a:rPr>
              <a:t>F</a:t>
            </a:r>
            <a:endParaRPr lang="en-US" sz="2000" baseline="-25000" dirty="0">
              <a:solidFill>
                <a:srgbClr val="7030A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23" y="1178832"/>
            <a:ext cx="6031747" cy="46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2554512" y="2235199"/>
            <a:ext cx="319314" cy="137885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744" y="2264226"/>
            <a:ext cx="2264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Ru</a:t>
            </a:r>
            <a:r>
              <a:rPr lang="en-US" sz="2400" dirty="0" smtClean="0"/>
              <a:t>(</a:t>
            </a:r>
            <a:r>
              <a:rPr lang="en-US" sz="2400" dirty="0" err="1" smtClean="0"/>
              <a:t>bpy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] 2Cl</a:t>
            </a:r>
          </a:p>
          <a:p>
            <a:pPr algn="ctr"/>
            <a:r>
              <a:rPr lang="en-US" sz="2400" dirty="0" smtClean="0"/>
              <a:t>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 </a:t>
            </a:r>
            <a:r>
              <a:rPr lang="en-US" sz="2400" dirty="0" smtClean="0"/>
              <a:t>= 0.042-0.063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576283" y="3955135"/>
            <a:ext cx="319314" cy="137885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459" y="3998651"/>
            <a:ext cx="2315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Ru</a:t>
            </a:r>
            <a:r>
              <a:rPr lang="en-US" sz="2400" dirty="0" smtClean="0"/>
              <a:t>(</a:t>
            </a:r>
            <a:r>
              <a:rPr lang="en-US" sz="2400" dirty="0" err="1" smtClean="0"/>
              <a:t>bpy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] 2PF</a:t>
            </a:r>
            <a:r>
              <a:rPr lang="en-US" sz="2400" baseline="-25000" dirty="0" smtClean="0"/>
              <a:t>6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 err="1" smtClean="0"/>
              <a:t>MeCN</a:t>
            </a:r>
            <a:endParaRPr lang="en-US" sz="2400" dirty="0" smtClean="0"/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 </a:t>
            </a:r>
            <a:r>
              <a:rPr lang="en-US" sz="2400" dirty="0" smtClean="0"/>
              <a:t>= 0.062-0.095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8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7" y="1695450"/>
            <a:ext cx="822492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35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Relative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0513" y="2269617"/>
            <a:ext cx="55009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Minimizing Error:</a:t>
            </a:r>
          </a:p>
          <a:p>
            <a:pPr marL="347663">
              <a:buFont typeface="Arial" pitchFamily="34" charset="0"/>
              <a:buChar char="•"/>
            </a:pPr>
            <a:r>
              <a:rPr lang="en-US" sz="2400" dirty="0" smtClean="0"/>
              <a:t> Sample/Reference with similar:</a:t>
            </a:r>
          </a:p>
          <a:p>
            <a:pPr marL="798513"/>
            <a:r>
              <a:rPr lang="en-US" sz="2400" dirty="0" smtClean="0"/>
              <a:t>- Emission range</a:t>
            </a:r>
          </a:p>
          <a:p>
            <a:pPr marL="798513">
              <a:spcAft>
                <a:spcPts val="1000"/>
              </a:spcAft>
            </a:pPr>
            <a:r>
              <a:rPr lang="en-US" sz="2400" dirty="0" smtClean="0"/>
              <a:t>- Quantum yield</a:t>
            </a:r>
          </a:p>
          <a:p>
            <a:pPr marL="3476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/>
              <a:t> Same Solvent</a:t>
            </a:r>
          </a:p>
          <a:p>
            <a:pPr marL="3476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/>
              <a:t> Known Standard	</a:t>
            </a:r>
          </a:p>
          <a:p>
            <a:pPr marL="347663">
              <a:buFont typeface="Arial" pitchFamily="34" charset="0"/>
              <a:buChar char="•"/>
            </a:pPr>
            <a:r>
              <a:rPr lang="en-US" sz="2400" dirty="0" smtClean="0"/>
              <a:t> Same Instrument Settings</a:t>
            </a:r>
          </a:p>
          <a:p>
            <a:pPr marL="798513"/>
            <a:r>
              <a:rPr lang="en-US" sz="2400" dirty="0" smtClean="0"/>
              <a:t>- Excitation wavelength</a:t>
            </a:r>
          </a:p>
          <a:p>
            <a:pPr marL="798513"/>
            <a:r>
              <a:rPr lang="en-US" sz="2400" dirty="0" smtClean="0"/>
              <a:t>- Slit widths</a:t>
            </a:r>
          </a:p>
          <a:p>
            <a:pPr marL="798513"/>
            <a:r>
              <a:rPr lang="en-US" sz="2400" dirty="0" smtClean="0"/>
              <a:t>- PMT voltage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11292" y="861665"/>
            <a:ext cx="4692842" cy="1049433"/>
            <a:chOff x="2204355" y="2577263"/>
            <a:chExt cx="4692842" cy="1049433"/>
          </a:xfrm>
        </p:grpSpPr>
        <p:sp>
          <p:nvSpPr>
            <p:cNvPr id="12" name="Rectangle 11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27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5769" y="1492316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05865" y="1771832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4817" y="1357122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2729" y="1780455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227" y="2784798"/>
            <a:ext cx="3533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31577" y="6137680"/>
            <a:ext cx="423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Integrating Sphere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206241" y="5316583"/>
            <a:ext cx="666205" cy="18288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0798" y="5245053"/>
            <a:ext cx="136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Detector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3610" y="3657410"/>
            <a:ext cx="136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Source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9" y="1783565"/>
            <a:ext cx="8332238" cy="37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794" y="5763060"/>
            <a:ext cx="859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2. </a:t>
            </a:r>
            <a:r>
              <a:rPr lang="en-US" dirty="0"/>
              <a:t>Schematic diagram of integrating sphere (IS) instrument for measuring absolute fluorescence quantum yields. MC1, MC2: </a:t>
            </a:r>
            <a:r>
              <a:rPr lang="en-US" dirty="0" err="1"/>
              <a:t>monochromators</a:t>
            </a:r>
            <a:r>
              <a:rPr lang="en-US" dirty="0"/>
              <a:t>, OF: optical fiber, SC:</a:t>
            </a:r>
          </a:p>
          <a:p>
            <a:r>
              <a:rPr lang="en-US" dirty="0"/>
              <a:t>sample cell, B: </a:t>
            </a:r>
            <a:r>
              <a:rPr lang="en-US" dirty="0" err="1"/>
              <a:t>buffle</a:t>
            </a:r>
            <a:r>
              <a:rPr lang="en-US" dirty="0"/>
              <a:t>, BT-CCD: back-thinned CCD, PC: personal computer.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082" y="747884"/>
            <a:ext cx="2591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Hamamatsu: C9920-02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37887" y="1116161"/>
            <a:ext cx="385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(99% </a:t>
            </a:r>
            <a:r>
              <a:rPr lang="en-US" dirty="0" err="1" smtClean="0"/>
              <a:t>reﬂectance</a:t>
            </a:r>
            <a:r>
              <a:rPr lang="en-US" dirty="0" smtClean="0"/>
              <a:t> for wavelengths from 350 to 1650 nm and over 96% reflectance for wavelengths from 250 to 350 nm)</a:t>
            </a:r>
            <a:endParaRPr lang="en-US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08" y="2342469"/>
            <a:ext cx="1581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16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11349"/>
            <a:ext cx="8458200" cy="26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9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0" y="909551"/>
            <a:ext cx="4140886" cy="57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4" y="1345500"/>
            <a:ext cx="8638894" cy="406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Instrumentation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1713" y="56989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Hamamatsu: C9920-02G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56927" y="6175149"/>
            <a:ext cx="4972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Absolute quantum yield measurement system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918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http://www.horiba.com/fileadmin/uploads/Scientific/Photos/Fluorescence/quanta-phi-fluoro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27" y="1090937"/>
            <a:ext cx="7404971" cy="4405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1713" y="57279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Horiba QY Accessory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509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" y="908154"/>
            <a:ext cx="4409986" cy="42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0283" y="1161161"/>
            <a:ext cx="4586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Set excitation </a:t>
            </a:r>
            <a:r>
              <a:rPr lang="en-US" sz="2400" dirty="0" smtClean="0">
                <a:latin typeface="Symbol" pitchFamily="18" charset="2"/>
              </a:rPr>
              <a:t>l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Insert reference</a:t>
            </a:r>
          </a:p>
          <a:p>
            <a:pPr marL="914400" lvl="1" indent="-457200"/>
            <a:r>
              <a:rPr lang="en-US" sz="2400" dirty="0" smtClean="0"/>
              <a:t>	- holder + solvent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Irradiate Reference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Detect output across </a:t>
            </a:r>
          </a:p>
          <a:p>
            <a:pPr marL="457200" indent="-457200"/>
            <a:r>
              <a:rPr lang="en-US" sz="2400" dirty="0" smtClean="0"/>
              <a:t>		- excitation and emission</a:t>
            </a:r>
          </a:p>
          <a:p>
            <a:pPr marL="457200" indent="-457200"/>
            <a:r>
              <a:rPr lang="en-US" sz="2400" dirty="0" smtClean="0"/>
              <a:t>5)    Insert Sample</a:t>
            </a:r>
          </a:p>
          <a:p>
            <a:pPr marL="914400" lvl="1" indent="-457200"/>
            <a:r>
              <a:rPr lang="en-US" sz="2400" dirty="0" smtClean="0"/>
              <a:t>	Holder + solvent + sample</a:t>
            </a:r>
          </a:p>
          <a:p>
            <a:pPr marL="457200" indent="-457200"/>
            <a:r>
              <a:rPr lang="en-US" sz="2400" dirty="0" smtClean="0"/>
              <a:t>6)    Repeat 3 and 4</a:t>
            </a:r>
          </a:p>
          <a:p>
            <a:pPr marL="457200" indent="-457200"/>
            <a:r>
              <a:rPr lang="en-US" sz="2400" dirty="0" smtClean="0"/>
              <a:t>		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65" y="5486217"/>
            <a:ext cx="5094295" cy="105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Data Acquisition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7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7" y="898069"/>
            <a:ext cx="8598161" cy="51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68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7" y="1186214"/>
            <a:ext cx="7964744" cy="5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Absolute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8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93186" name="Picture 2" descr="Fluorescence Molecular Imaging Syste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1638619"/>
            <a:ext cx="3763528" cy="3763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338" y="88423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Biological Labeling</a:t>
            </a:r>
            <a:endParaRPr lang="en-US" sz="2400" dirty="0"/>
          </a:p>
        </p:txBody>
      </p:sp>
      <p:pic>
        <p:nvPicPr>
          <p:cNvPr id="97282" name="Picture 2" descr="http://upload.wikimedia.org/wikipedia/commons/thumb/0/09/FluorescentCells.jpg/330px-Fluorescent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240" y="1620747"/>
            <a:ext cx="3774211" cy="377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2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179" y="3245289"/>
            <a:ext cx="6939190" cy="318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875" y="296409"/>
            <a:ext cx="6576332" cy="26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132" y="876299"/>
            <a:ext cx="4628002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Self Absorption/Filter Effect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630479"/>
            <a:ext cx="4051300" cy="29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085670" y="2000570"/>
          <a:ext cx="2033587" cy="819150"/>
        </p:xfrm>
        <a:graphic>
          <a:graphicData uri="http://schemas.openxmlformats.org/presentationml/2006/ole">
            <p:oleObj spid="_x0000_s206850" name="CS ChemDraw Drawing" r:id="rId5" imgW="2034101" imgH="819450" progId="ChemDraw.Document.6.0">
              <p:embed/>
            </p:oleObj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54435" y="151715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335318" y="828202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5318" y="4562002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716318" y="4104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554518" y="32666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154718" y="1818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069118" y="15902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468918" y="25046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602518" y="1818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135918" y="2199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24418" y="4638202"/>
            <a:ext cx="31604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Concentration (M</a:t>
            </a:r>
            <a:r>
              <a:rPr lang="en-US" sz="2400" dirty="0"/>
              <a:t>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16200000">
            <a:off x="-591114" y="2504631"/>
            <a:ext cx="324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Fluorescence intensity</a:t>
            </a: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640118" y="1247302"/>
            <a:ext cx="47244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1968" y="216"/>
              </a:cxn>
              <a:cxn ang="0">
                <a:pos x="2976" y="744"/>
              </a:cxn>
            </a:cxnLst>
            <a:rect l="0" t="0" r="r" b="b"/>
            <a:pathLst>
              <a:path w="2976" h="2040">
                <a:moveTo>
                  <a:pt x="0" y="2040"/>
                </a:moveTo>
                <a:cubicBezTo>
                  <a:pt x="736" y="1236"/>
                  <a:pt x="1472" y="432"/>
                  <a:pt x="1968" y="216"/>
                </a:cubicBezTo>
                <a:cubicBezTo>
                  <a:pt x="2464" y="0"/>
                  <a:pt x="2808" y="664"/>
                  <a:pt x="2976" y="7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620295" y="947945"/>
            <a:ext cx="1904999" cy="94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2800" b="1" dirty="0"/>
              <a:t>Inner filter effect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97899" y="3290806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 = 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(1-10</a:t>
            </a:r>
            <a:r>
              <a:rPr lang="en-US" sz="2800" baseline="30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Self Absorption/Filter Effect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3341" y="5664946"/>
            <a:ext cx="4692842" cy="1049433"/>
            <a:chOff x="2204355" y="2577263"/>
            <a:chExt cx="4692842" cy="1049433"/>
          </a:xfrm>
        </p:grpSpPr>
        <p:sp>
          <p:nvSpPr>
            <p:cNvPr id="19" name="Rectangle 18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Single Crystal Measurements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12994" name="Picture 2" descr="http://www.ac.rwth-aachen.de/extern/AKS/atom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1" y="718459"/>
            <a:ext cx="4196443" cy="1865086"/>
          </a:xfrm>
          <a:prstGeom prst="rect">
            <a:avLst/>
          </a:prstGeom>
          <a:noFill/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054" y="2686097"/>
            <a:ext cx="5389518" cy="37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Quantum Yield and Lifetime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00" y="2613547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Intrinsic or natural lifetime (</a:t>
            </a:r>
            <a:r>
              <a:rPr lang="en-US" sz="2000" b="1" dirty="0" err="1" smtClean="0">
                <a:latin typeface="Symbol" pitchFamily="18" charset="2"/>
              </a:rPr>
              <a:t>t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):</a:t>
            </a:r>
          </a:p>
          <a:p>
            <a:pPr marL="457200"/>
            <a:r>
              <a:rPr lang="en-US" sz="2000" dirty="0" smtClean="0"/>
              <a:t>lifetime of the </a:t>
            </a:r>
            <a:r>
              <a:rPr lang="en-US" sz="2000" dirty="0" err="1" smtClean="0"/>
              <a:t>fluorophore</a:t>
            </a:r>
            <a:r>
              <a:rPr lang="en-US" sz="2000" dirty="0" smtClean="0"/>
              <a:t> in the absence of non-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processes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31016" y="3222604"/>
            <a:ext cx="1748618" cy="975173"/>
            <a:chOff x="3489371" y="2985334"/>
            <a:chExt cx="1748618" cy="975173"/>
          </a:xfrm>
        </p:grpSpPr>
        <p:sp>
          <p:nvSpPr>
            <p:cNvPr id="5" name="Rectangle 4"/>
            <p:cNvSpPr/>
            <p:nvPr/>
          </p:nvSpPr>
          <p:spPr>
            <a:xfrm>
              <a:off x="4656846" y="3437287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endParaRPr lang="en-US" sz="2800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9371" y="3205802"/>
              <a:ext cx="7360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Symbol" pitchFamily="18" charset="2"/>
                </a:rPr>
                <a:t>t</a:t>
              </a:r>
              <a:r>
                <a:rPr lang="en-US" sz="2800" baseline="-25000" dirty="0" err="1" smtClean="0"/>
                <a:t>n</a:t>
              </a:r>
              <a:r>
                <a:rPr lang="en-US" sz="2800" dirty="0" smtClean="0">
                  <a:latin typeface="Symbol" pitchFamily="18" charset="2"/>
                </a:rPr>
                <a:t> </a:t>
              </a:r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1724" y="29853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89117" y="3496573"/>
              <a:ext cx="848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8107" y="4454323"/>
            <a:ext cx="884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Radiative</a:t>
            </a:r>
            <a:r>
              <a:rPr lang="en-US" sz="2000" b="1" dirty="0" smtClean="0"/>
              <a:t> Rate and Extinction Coefficient: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32529" y="4943565"/>
            <a:ext cx="4142896" cy="1082847"/>
            <a:chOff x="2000729" y="5502365"/>
            <a:chExt cx="4142896" cy="1082847"/>
          </a:xfrm>
        </p:grpSpPr>
        <p:graphicFrame>
          <p:nvGraphicFramePr>
            <p:cNvPr id="225281" name="Object 5"/>
            <p:cNvGraphicFramePr>
              <a:graphicFrameLocks noChangeAspect="1"/>
            </p:cNvGraphicFramePr>
            <p:nvPr/>
          </p:nvGraphicFramePr>
          <p:xfrm>
            <a:off x="2867025" y="5502365"/>
            <a:ext cx="3276600" cy="969963"/>
          </p:xfrm>
          <a:graphic>
            <a:graphicData uri="http://schemas.openxmlformats.org/presentationml/2006/ole">
              <p:oleObj spid="_x0000_s225281" name="Equation" r:id="rId3" imgW="1473200" imgH="457200" progId="">
                <p:embed/>
              </p:oleObj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000729" y="5717443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endParaRPr lang="en-US" sz="28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26921" y="572108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40309" y="6082510"/>
              <a:ext cx="466794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000" baseline="30000" dirty="0" err="1" smtClean="0">
                  <a:latin typeface="Symbol" pitchFamily="18" charset="2"/>
                </a:rPr>
                <a:t>t</a:t>
              </a:r>
              <a:r>
                <a:rPr lang="en-US" sz="2800" baseline="30000" dirty="0" err="1" smtClean="0"/>
                <a:t>n</a:t>
              </a:r>
              <a:endParaRPr lang="en-US" sz="4000" baseline="300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90737" y="844034"/>
            <a:ext cx="482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Substitution for photon flux and the relationship between k</a:t>
            </a:r>
            <a:r>
              <a:rPr lang="en-US" baseline="-25000" dirty="0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r</a:t>
            </a:r>
            <a:r>
              <a:rPr lang="en-US" dirty="0" smtClean="0"/>
              <a:t> then (</a:t>
            </a:r>
            <a:r>
              <a:rPr lang="en-US" b="1" dirty="0" smtClean="0"/>
              <a:t>math happens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494088" y="1581150"/>
          <a:ext cx="2057400" cy="920750"/>
        </p:xfrm>
        <a:graphic>
          <a:graphicData uri="http://schemas.openxmlformats.org/presentationml/2006/ole">
            <p:oleObj spid="_x0000_s225282" name="Equation" r:id="rId4" imgW="965200" imgH="431800" progId="Equation.3">
              <p:embed/>
            </p:oleObj>
          </a:graphicData>
        </a:graphic>
      </p:graphicFrame>
      <p:sp>
        <p:nvSpPr>
          <p:cNvPr id="22" name="Oval 21"/>
          <p:cNvSpPr/>
          <p:nvPr/>
        </p:nvSpPr>
        <p:spPr>
          <a:xfrm>
            <a:off x="5365569" y="5216031"/>
            <a:ext cx="438332" cy="44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00299" y="5224371"/>
            <a:ext cx="501469" cy="49062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2193" y="4769060"/>
            <a:ext cx="2849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Extinction Coefficient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28" y="5554645"/>
            <a:ext cx="197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33FF"/>
                </a:solidFill>
              </a:rPr>
              <a:t>Radiative</a:t>
            </a:r>
            <a:r>
              <a:rPr lang="en-US" sz="2400" dirty="0" smtClean="0">
                <a:solidFill>
                  <a:srgbClr val="3333FF"/>
                </a:solidFill>
              </a:rPr>
              <a:t> Rate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2" grpId="0" animBg="1"/>
      <p:bldP spid="23" grpId="0" animBg="1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000" b="1" smtClean="0">
                <a:solidFill>
                  <a:srgbClr val="FF0000"/>
                </a:solidFill>
                <a:latin typeface="Times New Roman" pitchFamily="18" charset="0"/>
              </a:rPr>
              <a:t>Relationship between absorption intensity and fluorescence lifetime</a:t>
            </a:r>
            <a:endParaRPr lang="en-US" altLang="ko-KR" sz="2000" b="1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19050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GB" altLang="ko-KR" sz="1400" i="1">
              <a:ea typeface="Batang" pitchFamily="18" charset="-127"/>
              <a:sym typeface="Symbol" pitchFamily="18" charset="2"/>
            </a:endParaRPr>
          </a:p>
          <a:p>
            <a:r>
              <a:rPr lang="en-GB" altLang="ko-KR" sz="1400" i="1">
                <a:ea typeface="Batang" pitchFamily="18" charset="-127"/>
                <a:sym typeface="Symbol" pitchFamily="18" charset="2"/>
              </a:rPr>
              <a:t>                                                                                                                      </a:t>
            </a:r>
            <a:endParaRPr lang="en-US" altLang="ko-KR" sz="2000">
              <a:cs typeface="Arial" pitchFamily="34" charset="0"/>
            </a:endParaRPr>
          </a:p>
          <a:p>
            <a:r>
              <a:rPr lang="en-US" altLang="ko-KR" sz="2000" b="1">
                <a:cs typeface="Arial" pitchFamily="34" charset="0"/>
              </a:rPr>
              <a:t>Strickler-Berg relation</a:t>
            </a:r>
          </a:p>
          <a:p>
            <a:r>
              <a:rPr lang="en-US" altLang="ko-KR" sz="2000">
                <a:cs typeface="Arial" pitchFamily="34" charset="0"/>
              </a:rPr>
              <a:t>    </a:t>
            </a:r>
          </a:p>
          <a:p>
            <a:r>
              <a:rPr lang="en-US" altLang="ko-KR" sz="2000">
                <a:cs typeface="Arial" pitchFamily="34" charset="0"/>
              </a:rPr>
              <a:t>    The relation of the </a:t>
            </a:r>
            <a:r>
              <a:rPr lang="en-US" altLang="ko-KR" sz="2000">
                <a:solidFill>
                  <a:srgbClr val="339933"/>
                </a:solidFill>
                <a:cs typeface="Arial" pitchFamily="34" charset="0"/>
              </a:rPr>
              <a:t>radiative lifetime of the molecule</a:t>
            </a:r>
            <a:r>
              <a:rPr lang="en-US" altLang="ko-KR" sz="2000">
                <a:cs typeface="Arial" pitchFamily="34" charset="0"/>
              </a:rPr>
              <a:t> and the </a:t>
            </a:r>
            <a:r>
              <a:rPr lang="en-US" altLang="ko-KR" sz="2000">
                <a:solidFill>
                  <a:srgbClr val="339933"/>
                </a:solidFill>
                <a:cs typeface="Arial" pitchFamily="34" charset="0"/>
              </a:rPr>
              <a:t>absorption</a:t>
            </a:r>
          </a:p>
          <a:p>
            <a:r>
              <a:rPr lang="en-US" altLang="ko-KR" sz="2000">
                <a:solidFill>
                  <a:srgbClr val="339933"/>
                </a:solidFill>
                <a:cs typeface="Arial" pitchFamily="34" charset="0"/>
              </a:rPr>
              <a:t>    coefficient</a:t>
            </a:r>
            <a:r>
              <a:rPr lang="en-US" altLang="ko-KR" sz="2000">
                <a:cs typeface="Arial" pitchFamily="34" charset="0"/>
              </a:rPr>
              <a:t> over the spectrum [ref. 5]</a:t>
            </a:r>
          </a:p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14600" y="5791200"/>
            <a:ext cx="5638800" cy="762000"/>
            <a:chOff x="1584" y="3648"/>
            <a:chExt cx="3552" cy="480"/>
          </a:xfrm>
        </p:grpSpPr>
        <p:graphicFrame>
          <p:nvGraphicFramePr>
            <p:cNvPr id="10249" name="Object 15"/>
            <p:cNvGraphicFramePr>
              <a:graphicFrameLocks noChangeAspect="1"/>
            </p:cNvGraphicFramePr>
            <p:nvPr/>
          </p:nvGraphicFramePr>
          <p:xfrm>
            <a:off x="1616" y="3984"/>
            <a:ext cx="115" cy="126"/>
          </p:xfrm>
          <a:graphic>
            <a:graphicData uri="http://schemas.openxmlformats.org/presentationml/2006/ole">
              <p:oleObj spid="_x0000_s279555" name="Equation" r:id="rId3" imgW="126835" imgH="139518" progId="">
                <p:embed/>
              </p:oleObj>
            </a:graphicData>
          </a:graphic>
        </p:graphicFrame>
        <p:sp>
          <p:nvSpPr>
            <p:cNvPr id="10250" name="Rectangle 6"/>
            <p:cNvSpPr>
              <a:spLocks noChangeArrowheads="1"/>
            </p:cNvSpPr>
            <p:nvPr/>
          </p:nvSpPr>
          <p:spPr bwMode="auto">
            <a:xfrm>
              <a:off x="1584" y="3648"/>
              <a:ext cx="35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ko-KR" sz="1400" dirty="0">
                  <a:ea typeface="Batang" pitchFamily="18" charset="-127"/>
                </a:rPr>
                <a:t>n: refractive index of medium	</a:t>
              </a:r>
            </a:p>
            <a:p>
              <a:r>
                <a:rPr lang="en-GB" altLang="ko-KR" sz="1400" i="1" dirty="0">
                  <a:ea typeface="Batang" pitchFamily="18" charset="-127"/>
                  <a:sym typeface="Symbol" pitchFamily="18" charset="2"/>
                </a:rPr>
                <a:t></a:t>
              </a:r>
              <a:r>
                <a:rPr lang="en-GB" altLang="ko-KR" sz="1400" dirty="0">
                  <a:ea typeface="Batang" pitchFamily="18" charset="-127"/>
                </a:rPr>
                <a:t>:</a:t>
              </a:r>
              <a:r>
                <a:rPr lang="en-GB" altLang="ko-KR" sz="1400" i="1" dirty="0">
                  <a:ea typeface="Batang" pitchFamily="18" charset="-127"/>
                  <a:sym typeface="Symbol" pitchFamily="18" charset="2"/>
                </a:rPr>
                <a:t> 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position of the</a:t>
              </a:r>
              <a:r>
                <a:rPr lang="en-GB" altLang="ko-KR" sz="1400" i="1" dirty="0">
                  <a:ea typeface="Batang" pitchFamily="18" charset="-127"/>
                  <a:sym typeface="Symbol" pitchFamily="18" charset="2"/>
                </a:rPr>
                <a:t> 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absorption maxima in </a:t>
              </a:r>
              <a:r>
                <a:rPr lang="en-GB" altLang="ko-KR" sz="1400" dirty="0" err="1">
                  <a:ea typeface="Batang" pitchFamily="18" charset="-127"/>
                  <a:sym typeface="Symbol" pitchFamily="18" charset="2"/>
                </a:rPr>
                <a:t>wavenumbers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 [cm</a:t>
              </a:r>
              <a:r>
                <a:rPr lang="en-GB" altLang="ko-KR" sz="1400" baseline="30000" dirty="0">
                  <a:ea typeface="Batang" pitchFamily="18" charset="-127"/>
                  <a:sym typeface="Symbol" pitchFamily="18" charset="2"/>
                </a:rPr>
                <a:t>-1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]</a:t>
              </a:r>
              <a:r>
                <a:rPr lang="en-US" altLang="ko-KR" sz="1400" dirty="0">
                  <a:sym typeface="Symbol" pitchFamily="18" charset="2"/>
                </a:rPr>
                <a:t> </a:t>
              </a:r>
            </a:p>
          </p:txBody>
        </p:sp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>
              <a:off x="1672" y="3936"/>
              <a:ext cx="1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ko-KR" sz="1400">
                  <a:ea typeface="Batang" pitchFamily="18" charset="-127"/>
                  <a:sym typeface="Symbol" pitchFamily="18" charset="2"/>
                </a:rPr>
                <a:t>: absorption coefficient</a:t>
              </a:r>
              <a:r>
                <a:rPr lang="en-US" altLang="ko-KR" sz="1400"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9829" y="3876765"/>
            <a:ext cx="4142896" cy="1082847"/>
            <a:chOff x="2000729" y="5502365"/>
            <a:chExt cx="4142896" cy="1082847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2867025" y="5502365"/>
            <a:ext cx="3276600" cy="969963"/>
          </p:xfrm>
          <a:graphic>
            <a:graphicData uri="http://schemas.openxmlformats.org/presentationml/2006/ole">
              <p:oleObj spid="_x0000_s279556" name="Equation" r:id="rId4" imgW="1473200" imgH="457200" progId="">
                <p:embed/>
              </p:oleObj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2000729" y="5717443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endParaRPr lang="en-US" sz="2800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6921" y="572108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40309" y="6082510"/>
              <a:ext cx="466794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000" baseline="30000" dirty="0" err="1" smtClean="0">
                  <a:latin typeface="Symbol" pitchFamily="18" charset="2"/>
                </a:rPr>
                <a:t>t</a:t>
              </a:r>
              <a:r>
                <a:rPr lang="en-US" sz="2800" baseline="30000" dirty="0" err="1" smtClean="0"/>
                <a:t>n</a:t>
              </a:r>
              <a:endParaRPr lang="en-US" sz="4000" baseline="300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5575" y="1411069"/>
            <a:ext cx="877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Strickler</a:t>
            </a:r>
            <a:r>
              <a:rPr lang="en-US" dirty="0" smtClean="0"/>
              <a:t> and Berg “Relationship between Absorption Intensity and Fluorescence Lifetime of Molecules” </a:t>
            </a:r>
            <a:r>
              <a:rPr lang="en-US" i="1" dirty="0" smtClean="0"/>
              <a:t>J. Chem. Phys</a:t>
            </a:r>
            <a:r>
              <a:rPr lang="en-US" dirty="0" smtClean="0"/>
              <a:t>. </a:t>
            </a:r>
            <a:r>
              <a:rPr lang="en-US" b="1" dirty="0" smtClean="0"/>
              <a:t>1962</a:t>
            </a:r>
            <a:r>
              <a:rPr lang="en-US" dirty="0" smtClean="0"/>
              <a:t>, 37, 814.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between Einstein A and B coefficients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990600" y="2590800"/>
          <a:ext cx="3048000" cy="693738"/>
        </p:xfrm>
        <a:graphic>
          <a:graphicData uri="http://schemas.openxmlformats.org/presentationml/2006/ole">
            <p:oleObj spid="_x0000_s280578" name="Equation" r:id="rId3" imgW="1968500" imgH="469900" progId="">
              <p:embed/>
            </p:oleObj>
          </a:graphicData>
        </a:graphic>
      </p:graphicFrame>
      <p:graphicFrame>
        <p:nvGraphicFramePr>
          <p:cNvPr id="11270" name="Object 18"/>
          <p:cNvGraphicFramePr>
            <a:graphicFrameLocks noChangeAspect="1"/>
          </p:cNvGraphicFramePr>
          <p:nvPr/>
        </p:nvGraphicFramePr>
        <p:xfrm>
          <a:off x="1143000" y="4267200"/>
          <a:ext cx="2057400" cy="377825"/>
        </p:xfrm>
        <a:graphic>
          <a:graphicData uri="http://schemas.openxmlformats.org/presentationml/2006/ole">
            <p:oleObj spid="_x0000_s280579" name="Equation" r:id="rId4" imgW="1193800" imgH="228600" progId="">
              <p:embed/>
            </p:oleObj>
          </a:graphicData>
        </a:graphic>
      </p:graphicFrame>
      <p:graphicFrame>
        <p:nvGraphicFramePr>
          <p:cNvPr id="11271" name="Object 19"/>
          <p:cNvGraphicFramePr>
            <a:graphicFrameLocks noChangeAspect="1"/>
          </p:cNvGraphicFramePr>
          <p:nvPr/>
        </p:nvGraphicFramePr>
        <p:xfrm>
          <a:off x="1066800" y="5410200"/>
          <a:ext cx="3200400" cy="382588"/>
        </p:xfrm>
        <a:graphic>
          <a:graphicData uri="http://schemas.openxmlformats.org/presentationml/2006/ole">
            <p:oleObj spid="_x0000_s280580" name="Equation" r:id="rId5" imgW="1816100" imgH="228600" progId="">
              <p:embed/>
            </p:oleObj>
          </a:graphicData>
        </a:graphic>
      </p:graphicFrame>
      <p:sp>
        <p:nvSpPr>
          <p:cNvPr id="11272" name="Rectangle 31"/>
          <p:cNvSpPr>
            <a:spLocks noChangeArrowheads="1"/>
          </p:cNvSpPr>
          <p:nvPr/>
        </p:nvSpPr>
        <p:spPr bwMode="auto">
          <a:xfrm>
            <a:off x="533400" y="1447800"/>
            <a:ext cx="8140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Suppose a large number of molecules, immersed in a nonabsorbing medium with</a:t>
            </a:r>
          </a:p>
          <a:p>
            <a:r>
              <a:rPr lang="en-US" altLang="ko-KR" sz="1800"/>
              <a:t>refractive index n, to be within a cavity in some material at temperature T,</a:t>
            </a:r>
          </a:p>
          <a:p>
            <a:endParaRPr lang="en-US" altLang="ko-KR" sz="1800"/>
          </a:p>
          <a:p>
            <a:r>
              <a:rPr lang="en-US" altLang="ko-KR" sz="1800">
                <a:solidFill>
                  <a:srgbClr val="339933"/>
                </a:solidFill>
              </a:rPr>
              <a:t>The radiation density</a:t>
            </a:r>
            <a:r>
              <a:rPr lang="en-US" altLang="ko-KR" sz="1800"/>
              <a:t> within the medium is given by Planck’s blackbody radiation law,</a:t>
            </a:r>
          </a:p>
        </p:txBody>
      </p:sp>
      <p:sp>
        <p:nvSpPr>
          <p:cNvPr id="11273" name="Rectangle 32"/>
          <p:cNvSpPr>
            <a:spLocks noChangeArrowheads="1"/>
          </p:cNvSpPr>
          <p:nvPr/>
        </p:nvSpPr>
        <p:spPr bwMode="auto">
          <a:xfrm>
            <a:off x="533400" y="3505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/>
              <a:t>By the definition of the Einstein transition probability coefficients,</a:t>
            </a:r>
          </a:p>
          <a:p>
            <a:r>
              <a:rPr lang="en-US" altLang="ko-KR" sz="1800" dirty="0">
                <a:solidFill>
                  <a:srgbClr val="339933"/>
                </a:solidFill>
              </a:rPr>
              <a:t>the rate of molecules</a:t>
            </a:r>
            <a:r>
              <a:rPr lang="en-US" altLang="ko-KR" sz="1800" dirty="0"/>
              <a:t> going from </a:t>
            </a:r>
            <a:r>
              <a:rPr lang="en-US" altLang="ko-KR" sz="1800" i="1" dirty="0">
                <a:solidFill>
                  <a:srgbClr val="FF0000"/>
                </a:solidFill>
              </a:rPr>
              <a:t>lower state 1</a:t>
            </a:r>
            <a:r>
              <a:rPr lang="en-US" altLang="ko-KR" sz="1800" dirty="0"/>
              <a:t> to </a:t>
            </a:r>
            <a:r>
              <a:rPr lang="en-US" altLang="ko-KR" sz="1800" i="1" dirty="0">
                <a:solidFill>
                  <a:srgbClr val="FF0000"/>
                </a:solidFill>
              </a:rPr>
              <a:t>upper state 2</a:t>
            </a:r>
            <a:r>
              <a:rPr lang="en-US" altLang="ko-KR" sz="1800" dirty="0"/>
              <a:t> by absorption of radiation,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562600" y="4267200"/>
            <a:ext cx="3208338" cy="581025"/>
            <a:chOff x="3504" y="2688"/>
            <a:chExt cx="2021" cy="366"/>
          </a:xfrm>
        </p:grpSpPr>
        <p:sp>
          <p:nvSpPr>
            <p:cNvPr id="11284" name="Rectangle 33"/>
            <p:cNvSpPr>
              <a:spLocks noChangeArrowheads="1"/>
            </p:cNvSpPr>
            <p:nvPr/>
          </p:nvSpPr>
          <p:spPr bwMode="auto">
            <a:xfrm>
              <a:off x="3504" y="2688"/>
              <a:ext cx="20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 i="1" dirty="0"/>
                <a:t>N</a:t>
              </a:r>
              <a:r>
                <a:rPr lang="en-US" altLang="ko-KR" sz="1600" i="1" baseline="-25000" dirty="0"/>
                <a:t>1a </a:t>
              </a:r>
              <a:r>
                <a:rPr lang="en-US" altLang="ko-KR" sz="1600" i="1" dirty="0"/>
                <a:t>: number of molecules in state 1a</a:t>
              </a:r>
            </a:p>
            <a:p>
              <a:r>
                <a:rPr lang="en-US" altLang="ko-KR" sz="1600" i="1" dirty="0"/>
                <a:t>v </a:t>
              </a:r>
              <a:r>
                <a:rPr lang="en-US" altLang="ko-KR" sz="1600" i="1" baseline="-25000" dirty="0"/>
                <a:t>1a   2b </a:t>
              </a:r>
              <a:r>
                <a:rPr lang="en-US" altLang="ko-KR" sz="1600" i="1" dirty="0"/>
                <a:t>: frequency of the transition</a:t>
              </a:r>
            </a:p>
          </p:txBody>
        </p:sp>
        <p:sp>
          <p:nvSpPr>
            <p:cNvPr id="11285" name="Line 34"/>
            <p:cNvSpPr>
              <a:spLocks noChangeShapeType="1"/>
            </p:cNvSpPr>
            <p:nvPr/>
          </p:nvSpPr>
          <p:spPr bwMode="auto">
            <a:xfrm>
              <a:off x="3760" y="2992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Rectangle 35"/>
          <p:cNvSpPr>
            <a:spLocks noChangeArrowheads="1"/>
          </p:cNvSpPr>
          <p:nvPr/>
        </p:nvSpPr>
        <p:spPr bwMode="auto">
          <a:xfrm>
            <a:off x="533400" y="4953000"/>
            <a:ext cx="695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rate at which molecules undergo this downward transition</a:t>
            </a:r>
            <a:r>
              <a:rPr lang="en-US" altLang="ko-KR" sz="1800"/>
              <a:t> is given by</a:t>
            </a:r>
          </a:p>
        </p:txBody>
      </p:sp>
      <p:sp>
        <p:nvSpPr>
          <p:cNvPr id="11276" name="Rectangle 37"/>
          <p:cNvSpPr>
            <a:spLocks noChangeArrowheads="1"/>
          </p:cNvSpPr>
          <p:nvPr/>
        </p:nvSpPr>
        <p:spPr bwMode="auto">
          <a:xfrm>
            <a:off x="609600" y="5943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At equilibrium the two rates must be equal, so by equating (2) and (3),</a:t>
            </a:r>
          </a:p>
        </p:txBody>
      </p:sp>
      <p:sp>
        <p:nvSpPr>
          <p:cNvPr id="11277" name="Rectangle 39"/>
          <p:cNvSpPr>
            <a:spLocks noChangeArrowheads="1"/>
          </p:cNvSpPr>
          <p:nvPr/>
        </p:nvSpPr>
        <p:spPr bwMode="auto">
          <a:xfrm>
            <a:off x="4724400" y="42672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-(2)</a:t>
            </a:r>
          </a:p>
        </p:txBody>
      </p:sp>
      <p:sp>
        <p:nvSpPr>
          <p:cNvPr id="11278" name="Rectangle 40"/>
          <p:cNvSpPr>
            <a:spLocks noChangeArrowheads="1"/>
          </p:cNvSpPr>
          <p:nvPr/>
        </p:nvSpPr>
        <p:spPr bwMode="auto">
          <a:xfrm>
            <a:off x="4724400" y="28194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-(1)</a:t>
            </a:r>
          </a:p>
        </p:txBody>
      </p:sp>
      <p:sp>
        <p:nvSpPr>
          <p:cNvPr id="11279" name="Rectangle 41"/>
          <p:cNvSpPr>
            <a:spLocks noChangeArrowheads="1"/>
          </p:cNvSpPr>
          <p:nvPr/>
        </p:nvSpPr>
        <p:spPr bwMode="auto">
          <a:xfrm>
            <a:off x="4724400" y="5334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-(3)</a:t>
            </a:r>
          </a:p>
        </p:txBody>
      </p:sp>
      <p:sp>
        <p:nvSpPr>
          <p:cNvPr id="11280" name="Freeform 42"/>
          <p:cNvSpPr>
            <a:spLocks/>
          </p:cNvSpPr>
          <p:nvPr/>
        </p:nvSpPr>
        <p:spPr bwMode="auto">
          <a:xfrm>
            <a:off x="1524000" y="5791200"/>
            <a:ext cx="914400" cy="76200"/>
          </a:xfrm>
          <a:custGeom>
            <a:avLst/>
            <a:gdLst>
              <a:gd name="T0" fmla="*/ 0 w 576"/>
              <a:gd name="T1" fmla="*/ 76200 h 48"/>
              <a:gd name="T2" fmla="*/ 152400 w 576"/>
              <a:gd name="T3" fmla="*/ 0 h 48"/>
              <a:gd name="T4" fmla="*/ 228600 w 576"/>
              <a:gd name="T5" fmla="*/ 76200 h 48"/>
              <a:gd name="T6" fmla="*/ 381000 w 576"/>
              <a:gd name="T7" fmla="*/ 0 h 48"/>
              <a:gd name="T8" fmla="*/ 457200 w 576"/>
              <a:gd name="T9" fmla="*/ 76200 h 48"/>
              <a:gd name="T10" fmla="*/ 609600 w 576"/>
              <a:gd name="T11" fmla="*/ 0 h 48"/>
              <a:gd name="T12" fmla="*/ 685800 w 576"/>
              <a:gd name="T13" fmla="*/ 76200 h 48"/>
              <a:gd name="T14" fmla="*/ 914400 w 57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36" y="24"/>
                  <a:pt x="72" y="0"/>
                  <a:pt x="96" y="0"/>
                </a:cubicBezTo>
                <a:cubicBezTo>
                  <a:pt x="120" y="0"/>
                  <a:pt x="120" y="48"/>
                  <a:pt x="144" y="48"/>
                </a:cubicBezTo>
                <a:cubicBezTo>
                  <a:pt x="168" y="48"/>
                  <a:pt x="216" y="0"/>
                  <a:pt x="240" y="0"/>
                </a:cubicBezTo>
                <a:cubicBezTo>
                  <a:pt x="264" y="0"/>
                  <a:pt x="264" y="48"/>
                  <a:pt x="288" y="48"/>
                </a:cubicBezTo>
                <a:cubicBezTo>
                  <a:pt x="312" y="48"/>
                  <a:pt x="360" y="0"/>
                  <a:pt x="384" y="0"/>
                </a:cubicBezTo>
                <a:cubicBezTo>
                  <a:pt x="408" y="0"/>
                  <a:pt x="400" y="48"/>
                  <a:pt x="432" y="48"/>
                </a:cubicBezTo>
                <a:cubicBezTo>
                  <a:pt x="464" y="48"/>
                  <a:pt x="546" y="10"/>
                  <a:pt x="5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Freeform 43"/>
          <p:cNvSpPr>
            <a:spLocks/>
          </p:cNvSpPr>
          <p:nvPr/>
        </p:nvSpPr>
        <p:spPr bwMode="auto">
          <a:xfrm>
            <a:off x="2514600" y="5791200"/>
            <a:ext cx="914400" cy="76200"/>
          </a:xfrm>
          <a:custGeom>
            <a:avLst/>
            <a:gdLst>
              <a:gd name="T0" fmla="*/ 0 w 576"/>
              <a:gd name="T1" fmla="*/ 76200 h 48"/>
              <a:gd name="T2" fmla="*/ 152400 w 576"/>
              <a:gd name="T3" fmla="*/ 0 h 48"/>
              <a:gd name="T4" fmla="*/ 228600 w 576"/>
              <a:gd name="T5" fmla="*/ 76200 h 48"/>
              <a:gd name="T6" fmla="*/ 381000 w 576"/>
              <a:gd name="T7" fmla="*/ 0 h 48"/>
              <a:gd name="T8" fmla="*/ 457200 w 576"/>
              <a:gd name="T9" fmla="*/ 76200 h 48"/>
              <a:gd name="T10" fmla="*/ 609600 w 576"/>
              <a:gd name="T11" fmla="*/ 0 h 48"/>
              <a:gd name="T12" fmla="*/ 685800 w 576"/>
              <a:gd name="T13" fmla="*/ 76200 h 48"/>
              <a:gd name="T14" fmla="*/ 914400 w 57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36" y="24"/>
                  <a:pt x="72" y="0"/>
                  <a:pt x="96" y="0"/>
                </a:cubicBezTo>
                <a:cubicBezTo>
                  <a:pt x="120" y="0"/>
                  <a:pt x="120" y="48"/>
                  <a:pt x="144" y="48"/>
                </a:cubicBezTo>
                <a:cubicBezTo>
                  <a:pt x="168" y="48"/>
                  <a:pt x="216" y="0"/>
                  <a:pt x="240" y="0"/>
                </a:cubicBezTo>
                <a:cubicBezTo>
                  <a:pt x="264" y="0"/>
                  <a:pt x="264" y="48"/>
                  <a:pt x="288" y="48"/>
                </a:cubicBezTo>
                <a:cubicBezTo>
                  <a:pt x="312" y="48"/>
                  <a:pt x="360" y="0"/>
                  <a:pt x="384" y="0"/>
                </a:cubicBezTo>
                <a:cubicBezTo>
                  <a:pt x="408" y="0"/>
                  <a:pt x="400" y="48"/>
                  <a:pt x="432" y="48"/>
                </a:cubicBezTo>
                <a:cubicBezTo>
                  <a:pt x="464" y="48"/>
                  <a:pt x="546" y="10"/>
                  <a:pt x="5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2" name="Freeform 44"/>
          <p:cNvSpPr>
            <a:spLocks/>
          </p:cNvSpPr>
          <p:nvPr/>
        </p:nvSpPr>
        <p:spPr bwMode="auto">
          <a:xfrm>
            <a:off x="3276600" y="5791200"/>
            <a:ext cx="914400" cy="76200"/>
          </a:xfrm>
          <a:custGeom>
            <a:avLst/>
            <a:gdLst>
              <a:gd name="T0" fmla="*/ 0 w 576"/>
              <a:gd name="T1" fmla="*/ 76200 h 48"/>
              <a:gd name="T2" fmla="*/ 152400 w 576"/>
              <a:gd name="T3" fmla="*/ 0 h 48"/>
              <a:gd name="T4" fmla="*/ 228600 w 576"/>
              <a:gd name="T5" fmla="*/ 76200 h 48"/>
              <a:gd name="T6" fmla="*/ 381000 w 576"/>
              <a:gd name="T7" fmla="*/ 0 h 48"/>
              <a:gd name="T8" fmla="*/ 457200 w 576"/>
              <a:gd name="T9" fmla="*/ 76200 h 48"/>
              <a:gd name="T10" fmla="*/ 609600 w 576"/>
              <a:gd name="T11" fmla="*/ 0 h 48"/>
              <a:gd name="T12" fmla="*/ 685800 w 576"/>
              <a:gd name="T13" fmla="*/ 76200 h 48"/>
              <a:gd name="T14" fmla="*/ 914400 w 57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36" y="24"/>
                  <a:pt x="72" y="0"/>
                  <a:pt x="96" y="0"/>
                </a:cubicBezTo>
                <a:cubicBezTo>
                  <a:pt x="120" y="0"/>
                  <a:pt x="120" y="48"/>
                  <a:pt x="144" y="48"/>
                </a:cubicBezTo>
                <a:cubicBezTo>
                  <a:pt x="168" y="48"/>
                  <a:pt x="216" y="0"/>
                  <a:pt x="240" y="0"/>
                </a:cubicBezTo>
                <a:cubicBezTo>
                  <a:pt x="264" y="0"/>
                  <a:pt x="264" y="48"/>
                  <a:pt x="288" y="48"/>
                </a:cubicBezTo>
                <a:cubicBezTo>
                  <a:pt x="312" y="48"/>
                  <a:pt x="360" y="0"/>
                  <a:pt x="384" y="0"/>
                </a:cubicBezTo>
                <a:cubicBezTo>
                  <a:pt x="408" y="0"/>
                  <a:pt x="400" y="48"/>
                  <a:pt x="432" y="48"/>
                </a:cubicBezTo>
                <a:cubicBezTo>
                  <a:pt x="464" y="48"/>
                  <a:pt x="546" y="10"/>
                  <a:pt x="5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3" name="Rectangle 45"/>
          <p:cNvSpPr>
            <a:spLocks noChangeArrowheads="1"/>
          </p:cNvSpPr>
          <p:nvPr/>
        </p:nvSpPr>
        <p:spPr bwMode="auto">
          <a:xfrm>
            <a:off x="5562600" y="5334000"/>
            <a:ext cx="2922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spontaneous emission probability</a:t>
            </a:r>
          </a:p>
          <a:p>
            <a:r>
              <a:rPr lang="en-US" altLang="ko-KR" sz="1600" i="1"/>
              <a:t>induced emission probability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2824" y="4699000"/>
            <a:ext cx="2692401" cy="7921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Einstein transition probability coefficients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118224" y="2654300"/>
            <a:ext cx="2692401" cy="7921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Blackbody Radiation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between Einstein A and B coefficients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1219200" y="1600200"/>
          <a:ext cx="2971800" cy="723900"/>
        </p:xfrm>
        <a:graphic>
          <a:graphicData uri="http://schemas.openxmlformats.org/presentationml/2006/ole">
            <p:oleObj spid="_x0000_s281602" name="Equation" r:id="rId3" imgW="1688367" imgH="431613" progId="">
              <p:embed/>
            </p:oleObj>
          </a:graphicData>
        </a:graphic>
      </p:graphicFrame>
      <p:graphicFrame>
        <p:nvGraphicFramePr>
          <p:cNvPr id="12294" name="Object 9"/>
          <p:cNvGraphicFramePr>
            <a:graphicFrameLocks noChangeAspect="1"/>
          </p:cNvGraphicFramePr>
          <p:nvPr/>
        </p:nvGraphicFramePr>
        <p:xfrm>
          <a:off x="1219200" y="3429000"/>
          <a:ext cx="2286000" cy="706438"/>
        </p:xfrm>
        <a:graphic>
          <a:graphicData uri="http://schemas.openxmlformats.org/presentationml/2006/ole">
            <p:oleObj spid="_x0000_s281603" name="Equation" r:id="rId4" imgW="1333500" imgH="431800" progId="">
              <p:embed/>
            </p:oleObj>
          </a:graphicData>
        </a:graphic>
      </p:graphicFrame>
      <p:graphicFrame>
        <p:nvGraphicFramePr>
          <p:cNvPr id="12295" name="Object 10"/>
          <p:cNvGraphicFramePr>
            <a:graphicFrameLocks noChangeAspect="1"/>
          </p:cNvGraphicFramePr>
          <p:nvPr/>
        </p:nvGraphicFramePr>
        <p:xfrm>
          <a:off x="1143000" y="5181600"/>
          <a:ext cx="3352800" cy="436563"/>
        </p:xfrm>
        <a:graphic>
          <a:graphicData uri="http://schemas.openxmlformats.org/presentationml/2006/ole">
            <p:oleObj spid="_x0000_s281604" name="Equation" r:id="rId5" imgW="1866090" imgH="253890" progId="">
              <p:embed/>
            </p:oleObj>
          </a:graphicData>
        </a:graphic>
      </p:graphicFrame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609600" y="2590800"/>
            <a:ext cx="772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According to the Boltzmann distribution law, </a:t>
            </a:r>
            <a:r>
              <a:rPr lang="en-US" altLang="ko-KR" sz="1800">
                <a:solidFill>
                  <a:srgbClr val="339933"/>
                </a:solidFill>
              </a:rPr>
              <a:t>the numbers of molecules in the two</a:t>
            </a:r>
          </a:p>
          <a:p>
            <a:r>
              <a:rPr lang="en-US" altLang="ko-KR" sz="1800">
                <a:solidFill>
                  <a:srgbClr val="339933"/>
                </a:solidFill>
              </a:rPr>
              <a:t>states at equilibrium</a:t>
            </a:r>
            <a:r>
              <a:rPr lang="en-US" altLang="ko-KR" sz="1800"/>
              <a:t> are related by</a:t>
            </a: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533400" y="4495800"/>
            <a:ext cx="643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Substitution of Eqs. (1) and (5) into (4) results in </a:t>
            </a:r>
            <a:r>
              <a:rPr lang="en-US" altLang="ko-KR" sz="1800">
                <a:solidFill>
                  <a:srgbClr val="339933"/>
                </a:solidFill>
              </a:rPr>
              <a:t>Einstein’s relation</a:t>
            </a:r>
            <a:r>
              <a:rPr lang="en-US" altLang="ko-KR" sz="1800"/>
              <a:t>,</a:t>
            </a: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4648200" y="3429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-(5)</a:t>
            </a:r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4648200" y="18288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-(4)</a:t>
            </a:r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4724400" y="51816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-(6)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43625" y="3276600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Ratio of molecules in the ground and excited state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 coefficient to Absorption coefficient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1066800" y="2286000"/>
          <a:ext cx="3429000" cy="730250"/>
        </p:xfrm>
        <a:graphic>
          <a:graphicData uri="http://schemas.openxmlformats.org/presentationml/2006/ole">
            <p:oleObj spid="_x0000_s282626" name="Equation" r:id="rId3" imgW="1879600" imgH="419100" progId="">
              <p:embed/>
            </p:oleObj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1066800" y="3810000"/>
          <a:ext cx="3352800" cy="334963"/>
        </p:xfrm>
        <a:graphic>
          <a:graphicData uri="http://schemas.openxmlformats.org/presentationml/2006/ole">
            <p:oleObj spid="_x0000_s282627" name="Equation" r:id="rId4" imgW="1943100" imgH="203200" progId="">
              <p:embed/>
            </p:oleObj>
          </a:graphicData>
        </a:graphic>
      </p:graphicFrame>
      <p:graphicFrame>
        <p:nvGraphicFramePr>
          <p:cNvPr id="13319" name="Object 13"/>
          <p:cNvGraphicFramePr>
            <a:graphicFrameLocks noChangeAspect="1"/>
          </p:cNvGraphicFramePr>
          <p:nvPr/>
        </p:nvGraphicFramePr>
        <p:xfrm>
          <a:off x="1066800" y="4724400"/>
          <a:ext cx="1905000" cy="384175"/>
        </p:xfrm>
        <a:graphic>
          <a:graphicData uri="http://schemas.openxmlformats.org/presentationml/2006/ole">
            <p:oleObj spid="_x0000_s282628" name="Equation" r:id="rId5" imgW="1205977" imgH="253890" progId="">
              <p:embed/>
            </p:oleObj>
          </a:graphicData>
        </a:graphic>
      </p:graphicFrame>
      <p:sp>
        <p:nvSpPr>
          <p:cNvPr id="13320" name="Rectangle 19"/>
          <p:cNvSpPr>
            <a:spLocks noChangeArrowheads="1"/>
          </p:cNvSpPr>
          <p:nvPr/>
        </p:nvSpPr>
        <p:spPr bwMode="auto">
          <a:xfrm>
            <a:off x="457200" y="1447800"/>
            <a:ext cx="765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The radiation density in the light beam after it has passed a distance x cm through</a:t>
            </a:r>
          </a:p>
          <a:p>
            <a:r>
              <a:rPr lang="en-US" altLang="ko-KR" sz="1800"/>
              <a:t>the sample, </a:t>
            </a:r>
            <a:r>
              <a:rPr lang="en-US" altLang="ko-KR" sz="1800">
                <a:solidFill>
                  <a:srgbClr val="339933"/>
                </a:solidFill>
              </a:rPr>
              <a:t>the molar extinction coefficient          </a:t>
            </a:r>
            <a:r>
              <a:rPr lang="en-US" altLang="ko-KR" sz="1800"/>
              <a:t> can be defined by</a:t>
            </a:r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5181600" y="27432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C: concentration in moles per liter</a:t>
            </a:r>
          </a:p>
        </p:txBody>
      </p:sp>
      <p:sp>
        <p:nvSpPr>
          <p:cNvPr id="13322" name="Rectangle 23"/>
          <p:cNvSpPr>
            <a:spLocks noChangeArrowheads="1"/>
          </p:cNvSpPr>
          <p:nvPr/>
        </p:nvSpPr>
        <p:spPr bwMode="auto">
          <a:xfrm>
            <a:off x="457200" y="3276600"/>
            <a:ext cx="700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If a short distance dx is considered, </a:t>
            </a:r>
            <a:r>
              <a:rPr lang="en-US" altLang="ko-KR" sz="1800">
                <a:solidFill>
                  <a:srgbClr val="339933"/>
                </a:solidFill>
              </a:rPr>
              <a:t>the change in radiation density</a:t>
            </a:r>
            <a:r>
              <a:rPr lang="en-US" altLang="ko-KR" sz="1800"/>
              <a:t> may be</a:t>
            </a:r>
          </a:p>
        </p:txBody>
      </p:sp>
      <p:sp>
        <p:nvSpPr>
          <p:cNvPr id="13323" name="Rectangle 24"/>
          <p:cNvSpPr>
            <a:spLocks noChangeArrowheads="1"/>
          </p:cNvSpPr>
          <p:nvPr/>
        </p:nvSpPr>
        <p:spPr bwMode="auto">
          <a:xfrm>
            <a:off x="457200" y="4267200"/>
            <a:ext cx="786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For simplicity, all the molecules will be assumed to be in the ground vibronic state, </a:t>
            </a:r>
          </a:p>
        </p:txBody>
      </p:sp>
      <p:graphicFrame>
        <p:nvGraphicFramePr>
          <p:cNvPr id="13324" name="Object 25"/>
          <p:cNvGraphicFramePr>
            <a:graphicFrameLocks noChangeAspect="1"/>
          </p:cNvGraphicFramePr>
          <p:nvPr/>
        </p:nvGraphicFramePr>
        <p:xfrm>
          <a:off x="8170863" y="4267200"/>
          <a:ext cx="401637" cy="381000"/>
        </p:xfrm>
        <a:graphic>
          <a:graphicData uri="http://schemas.openxmlformats.org/presentationml/2006/ole">
            <p:oleObj spid="_x0000_s282629" name="Equation" r:id="rId6" imgW="266584" imgH="228501" progId="">
              <p:embed/>
            </p:oleObj>
          </a:graphicData>
        </a:graphic>
      </p:graphicFrame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457200" y="5181600"/>
            <a:ext cx="677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number of molecules excited per second with energy hv</a:t>
            </a:r>
            <a:r>
              <a:rPr lang="en-US" altLang="ko-KR" sz="1800"/>
              <a:t> is given by</a:t>
            </a:r>
          </a:p>
        </p:txBody>
      </p:sp>
      <p:graphicFrame>
        <p:nvGraphicFramePr>
          <p:cNvPr id="13326" name="Object 27"/>
          <p:cNvGraphicFramePr>
            <a:graphicFrameLocks noChangeAspect="1"/>
          </p:cNvGraphicFramePr>
          <p:nvPr/>
        </p:nvGraphicFramePr>
        <p:xfrm>
          <a:off x="1257300" y="5638800"/>
          <a:ext cx="2055813" cy="630238"/>
        </p:xfrm>
        <a:graphic>
          <a:graphicData uri="http://schemas.openxmlformats.org/presentationml/2006/ole">
            <p:oleObj spid="_x0000_s282630" name="Equation" r:id="rId7" imgW="1231366" imgH="393529" progId="">
              <p:embed/>
            </p:oleObj>
          </a:graphicData>
        </a:graphic>
      </p:graphicFrame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4953000" y="3810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-(7)</a:t>
            </a:r>
          </a:p>
        </p:txBody>
      </p:sp>
      <p:sp>
        <p:nvSpPr>
          <p:cNvPr id="13328" name="Rectangle 29"/>
          <p:cNvSpPr>
            <a:spLocks noChangeArrowheads="1"/>
          </p:cNvSpPr>
          <p:nvPr/>
        </p:nvSpPr>
        <p:spPr bwMode="auto">
          <a:xfrm>
            <a:off x="4876800" y="47244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-(8)</a:t>
            </a:r>
          </a:p>
        </p:txBody>
      </p:sp>
      <p:sp>
        <p:nvSpPr>
          <p:cNvPr id="13329" name="Rectangle 30"/>
          <p:cNvSpPr>
            <a:spLocks noChangeArrowheads="1"/>
          </p:cNvSpPr>
          <p:nvPr/>
        </p:nvSpPr>
        <p:spPr bwMode="auto">
          <a:xfrm>
            <a:off x="4876800" y="5715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-(9)</a:t>
            </a:r>
          </a:p>
        </p:txBody>
      </p:sp>
      <p:graphicFrame>
        <p:nvGraphicFramePr>
          <p:cNvPr id="13330" name="Object 32"/>
          <p:cNvGraphicFramePr>
            <a:graphicFrameLocks noChangeAspect="1"/>
          </p:cNvGraphicFramePr>
          <p:nvPr/>
        </p:nvGraphicFramePr>
        <p:xfrm>
          <a:off x="4622800" y="1778000"/>
          <a:ext cx="481013" cy="293688"/>
        </p:xfrm>
        <a:graphic>
          <a:graphicData uri="http://schemas.openxmlformats.org/presentationml/2006/ole">
            <p:oleObj spid="_x0000_s282631" name="Equation" r:id="rId8" imgW="317225" imgH="203024" progId="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143625" y="2235200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Radiation Density</a:t>
            </a:r>
          </a:p>
          <a:p>
            <a:pPr algn="ctr"/>
            <a:r>
              <a:rPr lang="en-US" b="1" dirty="0" smtClean="0"/>
              <a:t>Photons per distance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143625" y="56689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Excitations/second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 coefficient to Absorption coefficient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219200" y="4876800"/>
          <a:ext cx="2667000" cy="739775"/>
        </p:xfrm>
        <a:graphic>
          <a:graphicData uri="http://schemas.openxmlformats.org/presentationml/2006/ole">
            <p:oleObj spid="_x0000_s283650" name="Equation" r:id="rId3" imgW="1485900" imgH="431800" progId="">
              <p:embed/>
            </p:oleObj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1066800" y="5867400"/>
          <a:ext cx="3886200" cy="728663"/>
        </p:xfrm>
        <a:graphic>
          <a:graphicData uri="http://schemas.openxmlformats.org/presentationml/2006/ole">
            <p:oleObj spid="_x0000_s283651" name="Equation" r:id="rId4" imgW="2197100" imgH="431800" progId="">
              <p:embed/>
            </p:oleObj>
          </a:graphicData>
        </a:graphic>
      </p:graphicFrame>
      <p:graphicFrame>
        <p:nvGraphicFramePr>
          <p:cNvPr id="14343" name="Object 14"/>
          <p:cNvGraphicFramePr>
            <a:graphicFrameLocks noChangeAspect="1"/>
          </p:cNvGraphicFramePr>
          <p:nvPr/>
        </p:nvGraphicFramePr>
        <p:xfrm>
          <a:off x="1066800" y="3505200"/>
          <a:ext cx="3962400" cy="658813"/>
        </p:xfrm>
        <a:graphic>
          <a:graphicData uri="http://schemas.openxmlformats.org/presentationml/2006/ole">
            <p:oleObj spid="_x0000_s283652" name="Equation" r:id="rId5" imgW="2476500" imgH="431800" progId="">
              <p:embed/>
            </p:oleObj>
          </a:graphicData>
        </a:graphic>
      </p:graphicFrame>
      <p:graphicFrame>
        <p:nvGraphicFramePr>
          <p:cNvPr id="14344" name="Object 15"/>
          <p:cNvGraphicFramePr>
            <a:graphicFrameLocks noChangeAspect="1"/>
          </p:cNvGraphicFramePr>
          <p:nvPr/>
        </p:nvGraphicFramePr>
        <p:xfrm>
          <a:off x="1143000" y="1752600"/>
          <a:ext cx="3810000" cy="690563"/>
        </p:xfrm>
        <a:graphic>
          <a:graphicData uri="http://schemas.openxmlformats.org/presentationml/2006/ole">
            <p:oleObj spid="_x0000_s283653" name="Equation" r:id="rId6" imgW="2273300" imgH="431800" progId="">
              <p:embed/>
            </p:oleObj>
          </a:graphicData>
        </a:graphic>
      </p:graphicFrame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381000" y="1371600"/>
            <a:ext cx="418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Combining Eqs. (7), (8), and (9), it is found</a:t>
            </a:r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533400" y="2362200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i="1"/>
              <a:t>the probability that a molecule in state 10 will absorb of energy hv and go to some excited state</a:t>
            </a: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304800" y="2819400"/>
            <a:ext cx="821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To obtain the </a:t>
            </a:r>
            <a:r>
              <a:rPr lang="en-US" altLang="ko-KR" sz="1800">
                <a:solidFill>
                  <a:srgbClr val="339933"/>
                </a:solidFill>
              </a:rPr>
              <a:t>probability of going to the state 2b</a:t>
            </a:r>
            <a:r>
              <a:rPr lang="en-US" altLang="ko-KR" sz="1800"/>
              <a:t>, it must be realized that this can occur</a:t>
            </a:r>
          </a:p>
          <a:p>
            <a:r>
              <a:rPr lang="en-US" altLang="ko-KR" sz="1800"/>
              <a:t>with a finite range of frequencies, and Eq. (10) must be integrated over this range. Then</a:t>
            </a:r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381000" y="4267200"/>
            <a:ext cx="755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If the molecules are randomly oriented, the average probability of absorption for</a:t>
            </a:r>
          </a:p>
          <a:p>
            <a:r>
              <a:rPr lang="en-US" altLang="ko-KR" sz="1800"/>
              <a:t>a large number of molecules, </a:t>
            </a:r>
            <a:r>
              <a:rPr lang="en-US" altLang="ko-KR" sz="1800">
                <a:solidFill>
                  <a:srgbClr val="FF0000"/>
                </a:solidFill>
              </a:rPr>
              <a:t>Eq (2)</a:t>
            </a:r>
            <a:r>
              <a:rPr lang="en-US" altLang="ko-KR" sz="1800"/>
              <a:t> give a similar relation to (11)</a:t>
            </a:r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381000" y="5562600"/>
            <a:ext cx="643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probability coefficient</a:t>
            </a:r>
            <a:r>
              <a:rPr lang="en-US" altLang="ko-KR" sz="1800"/>
              <a:t> for all transitions to the electronic state 2</a:t>
            </a:r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5791200" y="1828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-(10)</a:t>
            </a:r>
          </a:p>
        </p:txBody>
      </p:sp>
      <p:sp>
        <p:nvSpPr>
          <p:cNvPr id="14351" name="Rectangle 22"/>
          <p:cNvSpPr>
            <a:spLocks noChangeArrowheads="1"/>
          </p:cNvSpPr>
          <p:nvPr/>
        </p:nvSpPr>
        <p:spPr bwMode="auto">
          <a:xfrm>
            <a:off x="5867400" y="3657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-(11)</a:t>
            </a:r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5867400" y="5029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-(12)</a:t>
            </a:r>
          </a:p>
        </p:txBody>
      </p:sp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5854700" y="6096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-(13)</a:t>
            </a:r>
          </a:p>
        </p:txBody>
      </p:sp>
      <p:graphicFrame>
        <p:nvGraphicFramePr>
          <p:cNvPr id="14354" name="Object 25"/>
          <p:cNvGraphicFramePr>
            <a:graphicFrameLocks noChangeAspect="1"/>
          </p:cNvGraphicFramePr>
          <p:nvPr/>
        </p:nvGraphicFramePr>
        <p:xfrm>
          <a:off x="838200" y="5105400"/>
          <a:ext cx="222250" cy="201613"/>
        </p:xfrm>
        <a:graphic>
          <a:graphicData uri="http://schemas.openxmlformats.org/presentationml/2006/ole">
            <p:oleObj spid="_x0000_s283654" name="Equation" r:id="rId7" imgW="139518" imgH="126835" progId="">
              <p:embed/>
            </p:oleObj>
          </a:graphicData>
        </a:graphic>
      </p:graphicFrame>
      <p:graphicFrame>
        <p:nvGraphicFramePr>
          <p:cNvPr id="14355" name="Object 26"/>
          <p:cNvGraphicFramePr>
            <a:graphicFrameLocks noChangeAspect="1"/>
          </p:cNvGraphicFramePr>
          <p:nvPr/>
        </p:nvGraphicFramePr>
        <p:xfrm>
          <a:off x="6781800" y="4572000"/>
          <a:ext cx="1752600" cy="322263"/>
        </p:xfrm>
        <a:graphic>
          <a:graphicData uri="http://schemas.openxmlformats.org/presentationml/2006/ole">
            <p:oleObj spid="_x0000_s283655" name="Equation" r:id="rId8" imgW="1193800" imgH="228600" progId="">
              <p:embed/>
            </p:oleObj>
          </a:graphicData>
        </a:graphic>
      </p:graphicFrame>
      <p:sp>
        <p:nvSpPr>
          <p:cNvPr id="14356" name="Rectangle 27"/>
          <p:cNvSpPr>
            <a:spLocks noChangeArrowheads="1"/>
          </p:cNvSpPr>
          <p:nvPr/>
        </p:nvSpPr>
        <p:spPr bwMode="auto">
          <a:xfrm>
            <a:off x="80010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FF0000"/>
                </a:solidFill>
              </a:rPr>
              <a:t>-(2)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43625" y="19224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Probability of a single excitation transition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143625" y="53641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Probability for all excitation transitions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1" y="3906551"/>
            <a:ext cx="4127919" cy="258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44" y="1554479"/>
            <a:ext cx="2989436" cy="39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8" y="1252310"/>
            <a:ext cx="5328961" cy="27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9374" y="6488668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Samsung (10/9/13)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5308" y="955973"/>
            <a:ext cx="323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OLED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42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914400" y="2057400"/>
          <a:ext cx="3048000" cy="385763"/>
        </p:xfrm>
        <a:graphic>
          <a:graphicData uri="http://schemas.openxmlformats.org/presentationml/2006/ole">
            <p:oleObj spid="_x0000_s284674" name="Equation" r:id="rId3" imgW="1727200" imgH="22860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838200" y="3657600"/>
          <a:ext cx="5867400" cy="455613"/>
        </p:xfrm>
        <a:graphic>
          <a:graphicData uri="http://schemas.openxmlformats.org/presentationml/2006/ole">
            <p:oleObj spid="_x0000_s284675" name="Equation" r:id="rId4" imgW="3441700" imgH="27940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62000" y="4800600"/>
          <a:ext cx="6172200" cy="419100"/>
        </p:xfrm>
        <a:graphic>
          <a:graphicData uri="http://schemas.openxmlformats.org/presentationml/2006/ole">
            <p:oleObj spid="_x0000_s284676" name="Equation" r:id="rId5" imgW="3924300" imgH="279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981200" y="5486400"/>
          <a:ext cx="4114800" cy="471488"/>
        </p:xfrm>
        <a:graphic>
          <a:graphicData uri="http://schemas.openxmlformats.org/presentationml/2006/ole">
            <p:oleObj spid="_x0000_s284677" name="Equation" r:id="rId6" imgW="2324100" imgH="279400" progId="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1000" y="1371600"/>
            <a:ext cx="809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wavefunctions of vibronic states</a:t>
            </a:r>
            <a:r>
              <a:rPr lang="en-US" altLang="ko-KR" sz="1800"/>
              <a:t> are functions of both the electronic coordinates x</a:t>
            </a:r>
          </a:p>
          <a:p>
            <a:r>
              <a:rPr lang="en-US" altLang="ko-KR" sz="1800"/>
              <a:t>and the nuclear coordinates Q,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" y="2667000"/>
            <a:ext cx="7689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/>
              <a:t>If M(x) is the electric dipole operator for the electrons, the probability for induced</a:t>
            </a:r>
          </a:p>
          <a:p>
            <a:r>
              <a:rPr lang="en-US" altLang="ko-KR" sz="1800" dirty="0">
                <a:solidFill>
                  <a:srgbClr val="339933"/>
                </a:solidFill>
              </a:rPr>
              <a:t>Absorption or emission between two states</a:t>
            </a:r>
            <a:r>
              <a:rPr lang="en-US" altLang="ko-KR" sz="1800" dirty="0"/>
              <a:t> is proportional to the square of the</a:t>
            </a:r>
          </a:p>
          <a:p>
            <a:r>
              <a:rPr lang="en-US" altLang="ko-KR" sz="1800" dirty="0"/>
              <a:t>Matrix element of M(x) between two states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" y="4343400"/>
            <a:ext cx="462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/>
              <a:t>Using (14), the integral in this expression can be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1430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i="1"/>
              <a:t>where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971800" y="5943600"/>
            <a:ext cx="470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Electronic transition moment integral for the transition</a:t>
            </a:r>
          </a:p>
          <a:p>
            <a:r>
              <a:rPr lang="en-US" altLang="ko-KR" sz="1600" i="1"/>
              <a:t>Assuming the nuclei to be fixed in a position Q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086600" y="1905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-(14)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162800" y="3657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05525" y="4799013"/>
            <a:ext cx="2705100" cy="1079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Relating Excitation Probability to Relaxation Probability of atoms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90600" y="1905000"/>
          <a:ext cx="4343400" cy="566738"/>
        </p:xfrm>
        <a:graphic>
          <a:graphicData uri="http://schemas.openxmlformats.org/presentationml/2006/ole">
            <p:oleObj spid="_x0000_s285698" name="Equation" r:id="rId3" imgW="2628900" imgH="342900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066800" y="3124200"/>
          <a:ext cx="4267200" cy="558800"/>
        </p:xfrm>
        <a:graphic>
          <a:graphicData uri="http://schemas.openxmlformats.org/presentationml/2006/ole">
            <p:oleObj spid="_x0000_s285699" name="Equation" r:id="rId4" imgW="2616200" imgH="342900" progId="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990600" y="4267200"/>
          <a:ext cx="4953000" cy="684213"/>
        </p:xfrm>
        <a:graphic>
          <a:graphicData uri="http://schemas.openxmlformats.org/presentationml/2006/ole">
            <p:oleObj spid="_x0000_s285700" name="Equation" r:id="rId5" imgW="2946400" imgH="406400" progId="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066800" y="5029200"/>
          <a:ext cx="1981200" cy="461963"/>
        </p:xfrm>
        <a:graphic>
          <a:graphicData uri="http://schemas.openxmlformats.org/presentationml/2006/ole">
            <p:oleObj spid="_x0000_s285701" name="Equation" r:id="rId6" imgW="1193800" imgH="279400" progId="">
              <p:embed/>
            </p:oleObj>
          </a:graphicData>
        </a:graphic>
      </p:graphicFrame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533400" y="609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533400" y="1447800"/>
            <a:ext cx="715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It can be expand in </a:t>
            </a:r>
            <a:r>
              <a:rPr lang="en-US" altLang="ko-KR" sz="1800">
                <a:solidFill>
                  <a:srgbClr val="339933"/>
                </a:solidFill>
              </a:rPr>
              <a:t>a power series</a:t>
            </a:r>
            <a:r>
              <a:rPr lang="en-US" altLang="ko-KR" sz="1800"/>
              <a:t> in the normal coordinates of the molecule</a:t>
            </a:r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609600" y="2590800"/>
            <a:ext cx="757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For strongly allowed transitions in a molecule, the </a:t>
            </a:r>
            <a:r>
              <a:rPr lang="en-US" altLang="ko-KR" sz="1800">
                <a:solidFill>
                  <a:srgbClr val="339933"/>
                </a:solidFill>
              </a:rPr>
              <a:t>zeroth-order term</a:t>
            </a:r>
            <a:r>
              <a:rPr lang="en-US" altLang="ko-KR" sz="1800"/>
              <a:t> is dominant</a:t>
            </a:r>
          </a:p>
          <a:p>
            <a:r>
              <a:rPr lang="en-US" altLang="ko-KR" sz="1800"/>
              <a:t>Then (15) reduces to</a:t>
            </a: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609600" y="38862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Taking the appropriate sums, we find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5638800"/>
            <a:ext cx="5867400" cy="366713"/>
            <a:chOff x="432" y="3552"/>
            <a:chExt cx="3696" cy="231"/>
          </a:xfrm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32" y="3552"/>
              <a:ext cx="3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i="1"/>
                <a:t>Since the       comprise a complete orthonormal set in Q space</a:t>
              </a:r>
            </a:p>
          </p:txBody>
        </p:sp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1056" y="3600"/>
            <a:ext cx="192" cy="165"/>
          </p:xfrm>
          <a:graphic>
            <a:graphicData uri="http://schemas.openxmlformats.org/presentationml/2006/ole">
              <p:oleObj spid="_x0000_s285702" name="Equation" r:id="rId7" imgW="266584" imgH="228501" progId="">
                <p:embed/>
              </p:oleObj>
            </a:graphicData>
          </a:graphic>
        </p:graphicFrame>
      </p:grp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6705600" y="1905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-(16)</a:t>
            </a:r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6705600" y="3276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-(17)</a:t>
            </a:r>
          </a:p>
        </p:txBody>
      </p: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6705600" y="4343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-(18)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43625" y="33702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Expanding the model to molecules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533400" y="609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4267200"/>
            <a:ext cx="4267200" cy="1790700"/>
            <a:chOff x="336" y="2736"/>
            <a:chExt cx="2688" cy="1128"/>
          </a:xfrm>
        </p:grpSpPr>
        <p:graphicFrame>
          <p:nvGraphicFramePr>
            <p:cNvPr id="17422" name="Object 8"/>
            <p:cNvGraphicFramePr>
              <a:graphicFrameLocks noChangeAspect="1"/>
            </p:cNvGraphicFramePr>
            <p:nvPr/>
          </p:nvGraphicFramePr>
          <p:xfrm>
            <a:off x="1344" y="2736"/>
            <a:ext cx="1248" cy="321"/>
          </p:xfrm>
          <a:graphic>
            <a:graphicData uri="http://schemas.openxmlformats.org/presentationml/2006/ole">
              <p:oleObj spid="_x0000_s286725" name="Equation" r:id="rId3" imgW="1333500" imgH="342900" progId="">
                <p:embed/>
              </p:oleObj>
            </a:graphicData>
          </a:graphic>
        </p:graphicFrame>
        <p:graphicFrame>
          <p:nvGraphicFramePr>
            <p:cNvPr id="17423" name="Object 9"/>
            <p:cNvGraphicFramePr>
              <a:graphicFrameLocks noChangeAspect="1"/>
            </p:cNvGraphicFramePr>
            <p:nvPr/>
          </p:nvGraphicFramePr>
          <p:xfrm>
            <a:off x="1440" y="3168"/>
            <a:ext cx="1584" cy="696"/>
          </p:xfrm>
          <a:graphic>
            <a:graphicData uri="http://schemas.openxmlformats.org/presentationml/2006/ole">
              <p:oleObj spid="_x0000_s286726" name="Equation" r:id="rId4" imgW="1485900" imgH="787400" progId="">
                <p:embed/>
              </p:oleObj>
            </a:graphicData>
          </a:graphic>
        </p:graphicFrame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336" y="2832"/>
              <a:ext cx="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/>
                <a:t>By dividing by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3111500"/>
            <a:ext cx="8172450" cy="1098550"/>
            <a:chOff x="336" y="1728"/>
            <a:chExt cx="5148" cy="692"/>
          </a:xfrm>
        </p:grpSpPr>
        <p:graphicFrame>
          <p:nvGraphicFramePr>
            <p:cNvPr id="17419" name="Object 7"/>
            <p:cNvGraphicFramePr>
              <a:graphicFrameLocks noChangeAspect="1"/>
            </p:cNvGraphicFramePr>
            <p:nvPr/>
          </p:nvGraphicFramePr>
          <p:xfrm>
            <a:off x="3072" y="1728"/>
            <a:ext cx="1392" cy="387"/>
          </p:xfrm>
          <a:graphic>
            <a:graphicData uri="http://schemas.openxmlformats.org/presentationml/2006/ole">
              <p:oleObj spid="_x0000_s286724" name="Equation" r:id="rId5" imgW="1459866" imgH="406224" progId="">
                <p:embed/>
              </p:oleObj>
            </a:graphicData>
          </a:graphic>
        </p:graphicFrame>
        <p:sp>
          <p:nvSpPr>
            <p:cNvPr id="17420" name="Rectangle 13"/>
            <p:cNvSpPr>
              <a:spLocks noChangeArrowheads="1"/>
            </p:cNvSpPr>
            <p:nvPr/>
          </p:nvSpPr>
          <p:spPr bwMode="auto">
            <a:xfrm>
              <a:off x="336" y="1776"/>
              <a:ext cx="5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>
                  <a:solidFill>
                    <a:schemeClr val="accent1"/>
                  </a:solidFill>
                </a:rPr>
                <a:t>It is desirable to be able to evaluate the term                                           experimentally .</a:t>
              </a:r>
            </a:p>
          </p:txBody>
        </p:sp>
        <p:sp>
          <p:nvSpPr>
            <p:cNvPr id="17421" name="Rectangle 15"/>
            <p:cNvSpPr>
              <a:spLocks noChangeArrowheads="1"/>
            </p:cNvSpPr>
            <p:nvPr/>
          </p:nvSpPr>
          <p:spPr bwMode="auto">
            <a:xfrm>
              <a:off x="336" y="2016"/>
              <a:ext cx="5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/>
                <a:t>If the fluorescence band is narrow, v</a:t>
              </a:r>
              <a:r>
                <a:rPr lang="en-US" altLang="ko-KR" sz="1800" baseline="30000"/>
                <a:t>3</a:t>
              </a:r>
              <a:r>
                <a:rPr lang="en-US" altLang="ko-KR" sz="1800"/>
                <a:t> can be considered a </a:t>
              </a:r>
              <a:r>
                <a:rPr lang="en-US" altLang="ko-KR" sz="1800">
                  <a:solidFill>
                    <a:srgbClr val="339933"/>
                  </a:solidFill>
                </a:rPr>
                <a:t>constant</a:t>
              </a:r>
              <a:r>
                <a:rPr lang="en-US" altLang="ko-KR" sz="1800"/>
                <a:t> and removed from</a:t>
              </a:r>
            </a:p>
            <a:p>
              <a:r>
                <a:rPr lang="en-US" altLang="ko-KR" sz="1800"/>
                <a:t>the summation, the remaining sum being equal to unity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3400" y="1524000"/>
            <a:ext cx="7880350" cy="1325563"/>
            <a:chOff x="336" y="960"/>
            <a:chExt cx="4964" cy="835"/>
          </a:xfrm>
        </p:grpSpPr>
        <p:graphicFrame>
          <p:nvGraphicFramePr>
            <p:cNvPr id="17415" name="Object 6"/>
            <p:cNvGraphicFramePr>
              <a:graphicFrameLocks noChangeAspect="1"/>
            </p:cNvGraphicFramePr>
            <p:nvPr/>
          </p:nvGraphicFramePr>
          <p:xfrm>
            <a:off x="624" y="1392"/>
            <a:ext cx="4032" cy="403"/>
          </p:xfrm>
          <a:graphic>
            <a:graphicData uri="http://schemas.openxmlformats.org/presentationml/2006/ole">
              <p:oleObj spid="_x0000_s286722" name="Equation" r:id="rId6" imgW="4064000" imgH="406400" progId="">
                <p:embed/>
              </p:oleObj>
            </a:graphicData>
          </a:graphic>
        </p:graphicFrame>
        <p:sp>
          <p:nvSpPr>
            <p:cNvPr id="17416" name="Rectangle 12"/>
            <p:cNvSpPr>
              <a:spLocks noChangeArrowheads="1"/>
            </p:cNvSpPr>
            <p:nvPr/>
          </p:nvSpPr>
          <p:spPr bwMode="auto">
            <a:xfrm>
              <a:off x="336" y="960"/>
              <a:ext cx="49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rgbClr val="339933"/>
                  </a:solidFill>
                </a:rPr>
                <a:t>The rate constant for emission</a:t>
              </a:r>
              <a:r>
                <a:rPr lang="en-US" altLang="ko-KR" sz="1800" dirty="0"/>
                <a:t> from the lowest </a:t>
              </a:r>
              <a:r>
                <a:rPr lang="en-US" altLang="ko-KR" sz="1800" dirty="0" err="1"/>
                <a:t>vibrational</a:t>
              </a:r>
              <a:r>
                <a:rPr lang="en-US" altLang="ko-KR" sz="1800" dirty="0"/>
                <a:t> level of electronic state 2</a:t>
              </a:r>
            </a:p>
            <a:p>
              <a:r>
                <a:rPr lang="en-US" altLang="ko-KR" sz="1800" dirty="0"/>
                <a:t>to all </a:t>
              </a:r>
              <a:r>
                <a:rPr lang="en-US" altLang="ko-KR" sz="1800" dirty="0" err="1"/>
                <a:t>vibrational</a:t>
              </a:r>
              <a:r>
                <a:rPr lang="en-US" altLang="ko-KR" sz="1800" dirty="0"/>
                <a:t> levels of state 1,            , can be written by using </a:t>
              </a:r>
              <a:r>
                <a:rPr lang="en-US" altLang="ko-KR" sz="1800" dirty="0" err="1"/>
                <a:t>Eqs</a:t>
              </a:r>
              <a:r>
                <a:rPr lang="en-US" altLang="ko-KR" sz="1800" dirty="0"/>
                <a:t>. (6) and (17)</a:t>
              </a:r>
            </a:p>
          </p:txBody>
        </p:sp>
        <p:sp>
          <p:nvSpPr>
            <p:cNvPr id="17417" name="Rectangle 16"/>
            <p:cNvSpPr>
              <a:spLocks noChangeArrowheads="1"/>
            </p:cNvSpPr>
            <p:nvPr/>
          </p:nvSpPr>
          <p:spPr bwMode="auto">
            <a:xfrm>
              <a:off x="4896" y="14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b="1"/>
                <a:t>-(19)</a:t>
              </a:r>
            </a:p>
          </p:txBody>
        </p:sp>
        <p:graphicFrame>
          <p:nvGraphicFramePr>
            <p:cNvPr id="17418" name="Object 20"/>
            <p:cNvGraphicFramePr>
              <a:graphicFrameLocks noChangeAspect="1"/>
            </p:cNvGraphicFramePr>
            <p:nvPr/>
          </p:nvGraphicFramePr>
          <p:xfrm>
            <a:off x="2376" y="1144"/>
            <a:ext cx="336" cy="216"/>
          </p:xfrm>
          <a:graphic>
            <a:graphicData uri="http://schemas.openxmlformats.org/presentationml/2006/ole">
              <p:oleObj spid="_x0000_s286723" name="Equation" r:id="rId7" imgW="355446" imgH="228501" progId="">
                <p:embed/>
              </p:oleObj>
            </a:graphicData>
          </a:graphic>
        </p:graphicFrame>
      </p:grpSp>
      <p:sp>
        <p:nvSpPr>
          <p:cNvPr id="17" name="Rounded Rectangle 16"/>
          <p:cNvSpPr/>
          <p:nvPr/>
        </p:nvSpPr>
        <p:spPr>
          <a:xfrm>
            <a:off x="6143625" y="41576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Relating relaxation probabilities to lifetime for a single transition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8437" name="Object 1029"/>
          <p:cNvGraphicFramePr>
            <a:graphicFrameLocks noChangeAspect="1"/>
          </p:cNvGraphicFramePr>
          <p:nvPr/>
        </p:nvGraphicFramePr>
        <p:xfrm>
          <a:off x="990600" y="2057400"/>
          <a:ext cx="2514600" cy="850900"/>
        </p:xfrm>
        <a:graphic>
          <a:graphicData uri="http://schemas.openxmlformats.org/presentationml/2006/ole">
            <p:oleObj spid="_x0000_s287746" name="Equation" r:id="rId3" imgW="1574800" imgH="558800" progId="">
              <p:embed/>
            </p:oleObj>
          </a:graphicData>
        </a:graphic>
      </p:graphicFrame>
      <p:graphicFrame>
        <p:nvGraphicFramePr>
          <p:cNvPr id="18438" name="Object 1030"/>
          <p:cNvGraphicFramePr>
            <a:graphicFrameLocks noChangeAspect="1"/>
          </p:cNvGraphicFramePr>
          <p:nvPr/>
        </p:nvGraphicFramePr>
        <p:xfrm>
          <a:off x="990600" y="3581400"/>
          <a:ext cx="4114800" cy="722313"/>
        </p:xfrm>
        <a:graphic>
          <a:graphicData uri="http://schemas.openxmlformats.org/presentationml/2006/ole">
            <p:oleObj spid="_x0000_s287747" name="Equation" r:id="rId4" imgW="2489200" imgH="457200" progId="">
              <p:embed/>
            </p:oleObj>
          </a:graphicData>
        </a:graphic>
      </p:graphicFrame>
      <p:graphicFrame>
        <p:nvGraphicFramePr>
          <p:cNvPr id="18439" name="Object 1033"/>
          <p:cNvGraphicFramePr>
            <a:graphicFrameLocks noChangeAspect="1"/>
          </p:cNvGraphicFramePr>
          <p:nvPr/>
        </p:nvGraphicFramePr>
        <p:xfrm>
          <a:off x="1066800" y="4800600"/>
          <a:ext cx="5943600" cy="741363"/>
        </p:xfrm>
        <a:graphic>
          <a:graphicData uri="http://schemas.openxmlformats.org/presentationml/2006/ole">
            <p:oleObj spid="_x0000_s287748" name="Equation" r:id="rId5" imgW="3302000" imgH="431800" progId="">
              <p:embed/>
            </p:oleObj>
          </a:graphicData>
        </a:graphic>
      </p:graphicFrame>
      <p:graphicFrame>
        <p:nvGraphicFramePr>
          <p:cNvPr id="18440" name="Object 1034"/>
          <p:cNvGraphicFramePr>
            <a:graphicFrameLocks noChangeAspect="1"/>
          </p:cNvGraphicFramePr>
          <p:nvPr/>
        </p:nvGraphicFramePr>
        <p:xfrm>
          <a:off x="2209800" y="5410200"/>
          <a:ext cx="4343400" cy="733425"/>
        </p:xfrm>
        <a:graphic>
          <a:graphicData uri="http://schemas.openxmlformats.org/presentationml/2006/ole">
            <p:oleObj spid="_x0000_s287749" name="Equation" r:id="rId6" imgW="2438400" imgH="431800" progId="">
              <p:embed/>
            </p:oleObj>
          </a:graphicData>
        </a:graphic>
      </p:graphicFrame>
      <p:sp>
        <p:nvSpPr>
          <p:cNvPr id="18441" name="Rectangle 1035"/>
          <p:cNvSpPr>
            <a:spLocks noChangeArrowheads="1"/>
          </p:cNvSpPr>
          <p:nvPr/>
        </p:nvSpPr>
        <p:spPr bwMode="auto">
          <a:xfrm>
            <a:off x="381000" y="13716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sums over all vibronic bands</a:t>
            </a:r>
            <a:r>
              <a:rPr lang="en-US" altLang="ko-KR" sz="1800"/>
              <a:t> can be replaced by integrals over the fluorescence</a:t>
            </a:r>
          </a:p>
          <a:p>
            <a:r>
              <a:rPr lang="en-US" altLang="ko-KR" sz="1800"/>
              <a:t>spectrum, so the expression reduces to</a:t>
            </a:r>
          </a:p>
        </p:txBody>
      </p:sp>
      <p:sp>
        <p:nvSpPr>
          <p:cNvPr id="18442" name="Rectangle 1036"/>
          <p:cNvSpPr>
            <a:spLocks noChangeArrowheads="1"/>
          </p:cNvSpPr>
          <p:nvPr/>
        </p:nvSpPr>
        <p:spPr bwMode="auto">
          <a:xfrm>
            <a:off x="381000" y="3200400"/>
            <a:ext cx="528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Now, by combining Eqs. (13), (18), and (19), we obtain</a:t>
            </a:r>
          </a:p>
        </p:txBody>
      </p:sp>
      <p:sp>
        <p:nvSpPr>
          <p:cNvPr id="18443" name="Rectangle 1037"/>
          <p:cNvSpPr>
            <a:spLocks noChangeArrowheads="1"/>
          </p:cNvSpPr>
          <p:nvPr/>
        </p:nvSpPr>
        <p:spPr bwMode="auto">
          <a:xfrm>
            <a:off x="444500" y="4343400"/>
            <a:ext cx="7991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/>
              <a:t>It is convenient to write this equation in terms of the more common units</a:t>
            </a:r>
          </a:p>
        </p:txBody>
      </p:sp>
      <p:sp>
        <p:nvSpPr>
          <p:cNvPr id="18444" name="Rectangle 1038"/>
          <p:cNvSpPr>
            <a:spLocks noChangeArrowheads="1"/>
          </p:cNvSpPr>
          <p:nvPr/>
        </p:nvSpPr>
        <p:spPr bwMode="auto">
          <a:xfrm>
            <a:off x="3733800" y="6172200"/>
            <a:ext cx="355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g</a:t>
            </a:r>
            <a:r>
              <a:rPr lang="en-US" altLang="ko-KR" sz="1600" i="1" baseline="-25000"/>
              <a:t>1</a:t>
            </a:r>
            <a:r>
              <a:rPr lang="en-US" altLang="ko-KR" sz="1600" i="1"/>
              <a:t> and g</a:t>
            </a:r>
            <a:r>
              <a:rPr lang="en-US" altLang="ko-KR" sz="1600" i="1" baseline="-25000"/>
              <a:t>2</a:t>
            </a:r>
            <a:r>
              <a:rPr lang="en-US" altLang="ko-KR" sz="1600" i="1"/>
              <a:t> : degeneracies of the 1, 2 states</a:t>
            </a:r>
          </a:p>
        </p:txBody>
      </p:sp>
      <p:sp>
        <p:nvSpPr>
          <p:cNvPr id="18445" name="Rectangle 1039"/>
          <p:cNvSpPr>
            <a:spLocks noChangeArrowheads="1"/>
          </p:cNvSpPr>
          <p:nvPr/>
        </p:nvSpPr>
        <p:spPr bwMode="auto">
          <a:xfrm>
            <a:off x="7086600" y="3657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-(20)</a:t>
            </a:r>
          </a:p>
        </p:txBody>
      </p:sp>
      <p:sp>
        <p:nvSpPr>
          <p:cNvPr id="18446" name="Rectangle 1040"/>
          <p:cNvSpPr>
            <a:spLocks noChangeArrowheads="1"/>
          </p:cNvSpPr>
          <p:nvPr/>
        </p:nvSpPr>
        <p:spPr bwMode="auto">
          <a:xfrm>
            <a:off x="7162800" y="5410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-(21)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43625" y="21129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Expanding to all transitions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143625" y="35226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Finally a relationship between lifetime and extinction coefficient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6033226" y="4961418"/>
            <a:ext cx="438332" cy="44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7899" y="5170261"/>
            <a:ext cx="501469" cy="49062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94077" y="4563456"/>
            <a:ext cx="2849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Extinction Coefficient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64" y="5699785"/>
            <a:ext cx="219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Natural Lifetime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Quantum Yield and Lifetime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9937" y="742434"/>
            <a:ext cx="244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Math happens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389188" y="1250950"/>
          <a:ext cx="2057400" cy="920750"/>
        </p:xfrm>
        <a:graphic>
          <a:graphicData uri="http://schemas.openxmlformats.org/presentationml/2006/ole">
            <p:oleObj spid="_x0000_s278533" name="Equation" r:id="rId3" imgW="965200" imgH="4318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797300" y="4987853"/>
            <a:ext cx="146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r>
              <a:rPr lang="en-US" sz="2800" i="1" dirty="0" smtClean="0"/>
              <a:t> 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l-GR" sz="2800" dirty="0" smtClean="0"/>
              <a:t>/</a:t>
            </a:r>
            <a:r>
              <a:rPr lang="en-US" sz="2800" dirty="0" smtClean="0">
                <a:latin typeface="Symbol" pitchFamily="18" charset="2"/>
              </a:rPr>
              <a:t>t</a:t>
            </a:r>
            <a:endParaRPr lang="en-US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773582" y="4944310"/>
            <a:ext cx="2532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nr</a:t>
            </a:r>
            <a:r>
              <a:rPr lang="en-US" sz="2800" i="1" dirty="0" smtClean="0"/>
              <a:t> </a:t>
            </a:r>
            <a:r>
              <a:rPr lang="en-US" sz="2800" dirty="0" smtClean="0"/>
              <a:t>= (1 −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l-GR" sz="2800" dirty="0" smtClean="0"/>
              <a:t>)/</a:t>
            </a:r>
            <a:r>
              <a:rPr lang="en-US" sz="2800" dirty="0" smtClean="0">
                <a:latin typeface="Symbol" pitchFamily="18" charset="2"/>
              </a:rPr>
              <a:t>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2397647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Intrinsic or natural lifetime (</a:t>
            </a:r>
            <a:r>
              <a:rPr lang="en-US" sz="2000" b="1" dirty="0" err="1" smtClean="0">
                <a:latin typeface="Symbol" pitchFamily="18" charset="2"/>
              </a:rPr>
              <a:t>t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):</a:t>
            </a:r>
          </a:p>
          <a:p>
            <a:pPr marL="228600"/>
            <a:r>
              <a:rPr lang="en-US" sz="2000" dirty="0" smtClean="0"/>
              <a:t>lifetime in the absence of non-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processes 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 = 1)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79916" y="3260704"/>
            <a:ext cx="1647018" cy="975173"/>
            <a:chOff x="3489371" y="2985334"/>
            <a:chExt cx="1647018" cy="975173"/>
          </a:xfrm>
        </p:grpSpPr>
        <p:sp>
          <p:nvSpPr>
            <p:cNvPr id="18" name="Rectangle 17"/>
            <p:cNvSpPr/>
            <p:nvPr/>
          </p:nvSpPr>
          <p:spPr>
            <a:xfrm>
              <a:off x="4555246" y="3437287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endParaRPr lang="en-US" sz="2800" i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89371" y="3205802"/>
              <a:ext cx="7360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Symbol" pitchFamily="18" charset="2"/>
                </a:rPr>
                <a:t>t</a:t>
              </a:r>
              <a:r>
                <a:rPr lang="en-US" sz="2800" baseline="-25000" dirty="0" err="1" smtClean="0"/>
                <a:t>n</a:t>
              </a:r>
              <a:r>
                <a:rPr lang="en-US" sz="2800" dirty="0" smtClean="0">
                  <a:latin typeface="Symbol" pitchFamily="18" charset="2"/>
                </a:rPr>
                <a:t> </a:t>
              </a:r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40124" y="29853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287517" y="3496573"/>
              <a:ext cx="848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810125" y="2410347"/>
            <a:ext cx="4029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Experimental lifetime (</a:t>
            </a:r>
            <a:r>
              <a:rPr lang="en-US" sz="2000" b="1" dirty="0" smtClean="0">
                <a:latin typeface="Symbol" pitchFamily="18" charset="2"/>
              </a:rPr>
              <a:t>t</a:t>
            </a:r>
            <a:r>
              <a:rPr lang="en-US" sz="2000" b="1" dirty="0" smtClean="0"/>
              <a:t>):</a:t>
            </a:r>
          </a:p>
          <a:p>
            <a:pPr marL="228600"/>
            <a:r>
              <a:rPr lang="en-US" sz="2000" dirty="0" smtClean="0"/>
              <a:t>lifetime with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and non-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processes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650316" y="3260704"/>
            <a:ext cx="2021396" cy="1406060"/>
            <a:chOff x="3489371" y="2985334"/>
            <a:chExt cx="2021396" cy="1406060"/>
          </a:xfrm>
        </p:grpSpPr>
        <p:sp>
          <p:nvSpPr>
            <p:cNvPr id="24" name="Rectangle 23"/>
            <p:cNvSpPr/>
            <p:nvPr/>
          </p:nvSpPr>
          <p:spPr>
            <a:xfrm>
              <a:off x="4232853" y="3437287"/>
              <a:ext cx="127791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r>
                <a:rPr lang="en-US" sz="2800" i="1" baseline="-25000" dirty="0" smtClean="0"/>
                <a:t> </a:t>
              </a:r>
              <a:r>
                <a:rPr lang="en-US" sz="2800" i="1" dirty="0" smtClean="0"/>
                <a:t> +  </a:t>
              </a:r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nr</a:t>
              </a:r>
              <a:endParaRPr lang="en-US" sz="2800" i="1" dirty="0" smtClean="0"/>
            </a:p>
            <a:p>
              <a:pPr algn="ctr"/>
              <a:endParaRPr lang="en-US" sz="2800" i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89371" y="3205802"/>
              <a:ext cx="747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t</a:t>
              </a:r>
              <a:r>
                <a:rPr lang="en-US" sz="2800" baseline="-25000" dirty="0" smtClean="0"/>
                <a:t> 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Symbol" pitchFamily="18" charset="2"/>
                </a:rPr>
                <a:t> </a:t>
              </a:r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1724" y="29853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389117" y="3496573"/>
              <a:ext cx="993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4230569" y="147961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701265" y="1682932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840217" y="1268222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68129" y="1691555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4837" y="4387334"/>
            <a:ext cx="244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Algebra happens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085346" y="4762752"/>
            <a:ext cx="1463276" cy="1058778"/>
            <a:chOff x="1059946" y="4978652"/>
            <a:chExt cx="1463276" cy="1058778"/>
          </a:xfrm>
        </p:grpSpPr>
        <p:sp>
          <p:nvSpPr>
            <p:cNvPr id="49" name="Rectangle 48"/>
            <p:cNvSpPr/>
            <p:nvPr/>
          </p:nvSpPr>
          <p:spPr>
            <a:xfrm>
              <a:off x="1059946" y="5239173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endParaRPr lang="en-US" sz="2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86666" y="530085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01925" y="5514210"/>
              <a:ext cx="5212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latin typeface="Symbol" pitchFamily="18" charset="2"/>
                </a:rPr>
                <a:t>t</a:t>
              </a:r>
              <a:r>
                <a:rPr lang="en-US" sz="2800" baseline="-25000" dirty="0" err="1" smtClean="0"/>
                <a:t>n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 </a:t>
              </a:r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85960" y="4978652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t</a:t>
              </a:r>
              <a:r>
                <a:rPr lang="en-US" sz="2800" baseline="-250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 </a:t>
              </a:r>
              <a:endParaRPr lang="en-US" sz="28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885516" y="5529577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1178813" y="6114534"/>
            <a:ext cx="6746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and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t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  <a:sym typeface="MT Extra" pitchFamily="18" charset="2"/>
              </a:rPr>
              <a:t>from experiment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, calculate </a:t>
            </a:r>
            <a:r>
              <a:rPr lang="en-US" sz="2800" i="1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k</a:t>
            </a:r>
            <a:r>
              <a:rPr lang="en-US" sz="2800" i="1" baseline="-250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and </a:t>
            </a:r>
            <a:r>
              <a:rPr lang="en-US" sz="2800" i="1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k</a:t>
            </a:r>
            <a:r>
              <a:rPr lang="en-US" sz="2800" i="1" baseline="-25000" dirty="0" err="1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nr</a:t>
            </a:r>
            <a:endParaRPr lang="en-US" sz="28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48" grpId="0"/>
      <p:bldP spid="5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89" y="1774527"/>
            <a:ext cx="5169159" cy="38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5950856" y="1348791"/>
          <a:ext cx="2131527" cy="952154"/>
        </p:xfrm>
        <a:graphic>
          <a:graphicData uri="http://schemas.openxmlformats.org/presentationml/2006/ole">
            <p:oleObj spid="_x0000_s240643" name="Equation" r:id="rId4" imgW="965200" imgH="4318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721224" y="4776779"/>
            <a:ext cx="3247053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  Same extinction coefficient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  Same </a:t>
            </a:r>
            <a:r>
              <a:rPr lang="en-US" dirty="0" err="1" smtClean="0"/>
              <a:t>radiative</a:t>
            </a:r>
            <a:r>
              <a:rPr lang="en-US" dirty="0" smtClean="0"/>
              <a:t> rate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i="1" dirty="0" smtClean="0"/>
              <a:t> 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nr</a:t>
            </a:r>
            <a:r>
              <a:rPr lang="en-US" dirty="0" smtClean="0"/>
              <a:t> larger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3482" y="277805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Φ/τ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269447" y="273451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nr</a:t>
            </a:r>
            <a:r>
              <a:rPr lang="en-US" i="1" dirty="0" smtClean="0"/>
              <a:t> </a:t>
            </a:r>
            <a:r>
              <a:rPr lang="en-US" dirty="0" smtClean="0"/>
              <a:t>= (1 − </a:t>
            </a:r>
            <a:r>
              <a:rPr lang="el-GR" dirty="0" smtClean="0"/>
              <a:t>Φ)/τ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91973" y="3703403"/>
          <a:ext cx="3381439" cy="760095"/>
        </p:xfrm>
        <a:graphic>
          <a:graphicData uri="http://schemas.openxmlformats.org/drawingml/2006/table">
            <a:tbl>
              <a:tblPr/>
              <a:tblGrid>
                <a:gridCol w="638240"/>
                <a:gridCol w="1289639"/>
                <a:gridCol w="145356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1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600" b="0" i="1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1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nr</a:t>
                      </a:r>
                      <a:endParaRPr lang="en-US" sz="1600" b="0" i="1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X = Br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2.0 x 10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1.1 x 10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X=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2.1 x 10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1.4 x 10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9</a:t>
                      </a: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Radiative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vs</a:t>
            </a:r>
            <a:r>
              <a:rPr lang="en-US" sz="3200" b="1" u="sng" dirty="0" smtClean="0">
                <a:solidFill>
                  <a:schemeClr val="tx2"/>
                </a:solidFill>
              </a:rPr>
              <a:t> Non-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radiative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1" y="1100138"/>
            <a:ext cx="4556125" cy="28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Quantum Yield and Lifetime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06900" y="1778000"/>
            <a:ext cx="1511300" cy="1409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92800" y="1384300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Unquenched Emission</a:t>
            </a:r>
            <a:endParaRPr lang="en-US" sz="2000" u="sng" dirty="0"/>
          </a:p>
        </p:txBody>
      </p:sp>
      <p:grpSp>
        <p:nvGrpSpPr>
          <p:cNvPr id="41" name="Group 40"/>
          <p:cNvGrpSpPr/>
          <p:nvPr/>
        </p:nvGrpSpPr>
        <p:grpSpPr>
          <a:xfrm>
            <a:off x="294337" y="4783218"/>
            <a:ext cx="2613963" cy="1027945"/>
            <a:chOff x="1056337" y="5278518"/>
            <a:chExt cx="2613963" cy="1027945"/>
          </a:xfrm>
        </p:grpSpPr>
        <p:sp>
          <p:nvSpPr>
            <p:cNvPr id="16" name="Rectangle 15"/>
            <p:cNvSpPr/>
            <p:nvPr/>
          </p:nvSpPr>
          <p:spPr>
            <a:xfrm>
              <a:off x="1837078" y="5783243"/>
              <a:ext cx="18036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r>
                <a:rPr lang="en-US" sz="2800" i="1" dirty="0" smtClean="0"/>
                <a:t> + </a:t>
              </a:r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ic</a:t>
              </a:r>
              <a:r>
                <a:rPr lang="en-US" sz="2800" i="1" baseline="-25000" dirty="0" smtClean="0"/>
                <a:t> </a:t>
              </a:r>
              <a:r>
                <a:rPr lang="en-US" sz="2800" i="1" dirty="0" smtClean="0"/>
                <a:t>+ </a:t>
              </a:r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ET</a:t>
              </a:r>
              <a:endParaRPr lang="en-US" sz="2800" i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6337" y="5496392"/>
              <a:ext cx="7745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F</a:t>
              </a:r>
              <a:r>
                <a:rPr lang="en-US" sz="2800" baseline="-25000" dirty="0" smtClean="0"/>
                <a:t> </a:t>
              </a:r>
              <a:r>
                <a:rPr lang="en-US" sz="2800" dirty="0" smtClean="0"/>
                <a:t> =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5913" y="5278518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endParaRPr lang="en-US" sz="2800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77073" y="5787163"/>
              <a:ext cx="18932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955178" y="2303443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r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ic</a:t>
            </a:r>
            <a:endParaRPr lang="en-US" sz="2400" i="1" dirty="0"/>
          </a:p>
        </p:txBody>
      </p:sp>
      <p:sp>
        <p:nvSpPr>
          <p:cNvPr id="22" name="Rectangle 21"/>
          <p:cNvSpPr/>
          <p:nvPr/>
        </p:nvSpPr>
        <p:spPr>
          <a:xfrm>
            <a:off x="6174437" y="2016592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213347" y="178601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r</a:t>
            </a:r>
            <a:endParaRPr lang="en-US" sz="24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71373" y="2307363"/>
            <a:ext cx="87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18616" y="3031931"/>
            <a:ext cx="2212336" cy="464550"/>
            <a:chOff x="3489371" y="3205802"/>
            <a:chExt cx="2212336" cy="464550"/>
          </a:xfrm>
        </p:grpSpPr>
        <p:sp>
          <p:nvSpPr>
            <p:cNvPr id="27" name="Rectangle 26"/>
            <p:cNvSpPr/>
            <p:nvPr/>
          </p:nvSpPr>
          <p:spPr>
            <a:xfrm>
              <a:off x="4168915" y="3208687"/>
              <a:ext cx="1532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1/(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r</a:t>
              </a:r>
              <a:r>
                <a:rPr lang="en-US" sz="2400" i="1" baseline="-25000" dirty="0" smtClean="0"/>
                <a:t> </a:t>
              </a:r>
              <a:r>
                <a:rPr lang="en-US" sz="2400" i="1" dirty="0" smtClean="0"/>
                <a:t> +  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ic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93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t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latin typeface="Symbol" pitchFamily="18" charset="2"/>
                </a:rPr>
                <a:t> </a:t>
              </a:r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1168400" y="3479800"/>
            <a:ext cx="800100" cy="889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625" y="4330700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With an acceptor molecule</a:t>
            </a:r>
            <a:endParaRPr lang="en-US" sz="2000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5500673" y="5057384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45277" y="5037435"/>
            <a:ext cx="65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t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04898" y="5057130"/>
            <a:ext cx="4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6316" y="6130731"/>
            <a:ext cx="2939957" cy="464550"/>
            <a:chOff x="3146471" y="3205802"/>
            <a:chExt cx="2939957" cy="464550"/>
          </a:xfrm>
        </p:grpSpPr>
        <p:sp>
          <p:nvSpPr>
            <p:cNvPr id="57" name="Rectangle 56"/>
            <p:cNvSpPr/>
            <p:nvPr/>
          </p:nvSpPr>
          <p:spPr>
            <a:xfrm>
              <a:off x="3784195" y="3208687"/>
              <a:ext cx="23022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1/(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r</a:t>
              </a:r>
              <a:r>
                <a:rPr lang="en-US" sz="2400" i="1" baseline="-25000" dirty="0" smtClean="0"/>
                <a:t> </a:t>
              </a:r>
              <a:r>
                <a:rPr lang="en-US" sz="2400" i="1" dirty="0" smtClean="0"/>
                <a:t> +  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ic</a:t>
              </a:r>
              <a:r>
                <a:rPr lang="en-US" sz="2400" i="1" dirty="0" smtClean="0"/>
                <a:t>  +  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ET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464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t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latin typeface="Symbol" pitchFamily="18" charset="2"/>
                </a:rPr>
                <a:t> </a:t>
              </a:r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44973" y="5088250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ET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0800000">
            <a:off x="6104472" y="5098981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72160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82955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 rot="10800000">
            <a:off x="4948772" y="51298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8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9" grpId="0"/>
      <p:bldP spid="53" grpId="0"/>
      <p:bldP spid="61" grpId="0"/>
      <p:bldP spid="64" grpId="0" animBg="1"/>
      <p:bldP spid="65" grpId="0" animBg="1"/>
      <p:bldP spid="66" grpId="0" animBg="1"/>
      <p:bldP spid="6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9" y="1522413"/>
            <a:ext cx="4505325" cy="255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Quantum Yield and Lifetime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05300" y="1714500"/>
            <a:ext cx="1562100" cy="1587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92800" y="1384300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Unquenched Emission</a:t>
            </a:r>
            <a:endParaRPr lang="en-US" sz="2000" u="sng" dirty="0"/>
          </a:p>
        </p:txBody>
      </p:sp>
      <p:grpSp>
        <p:nvGrpSpPr>
          <p:cNvPr id="2" name="Group 40"/>
          <p:cNvGrpSpPr/>
          <p:nvPr/>
        </p:nvGrpSpPr>
        <p:grpSpPr>
          <a:xfrm>
            <a:off x="294337" y="4783218"/>
            <a:ext cx="2871057" cy="1027945"/>
            <a:chOff x="1056337" y="5278518"/>
            <a:chExt cx="2871057" cy="1027945"/>
          </a:xfrm>
        </p:grpSpPr>
        <p:sp>
          <p:nvSpPr>
            <p:cNvPr id="16" name="Rectangle 15"/>
            <p:cNvSpPr/>
            <p:nvPr/>
          </p:nvSpPr>
          <p:spPr>
            <a:xfrm>
              <a:off x="1837078" y="5783243"/>
              <a:ext cx="20903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r>
                <a:rPr lang="en-US" sz="2800" i="1" dirty="0" smtClean="0"/>
                <a:t> + </a:t>
              </a:r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ic</a:t>
              </a:r>
              <a:r>
                <a:rPr lang="en-US" sz="2800" i="1" baseline="-25000" dirty="0" smtClean="0"/>
                <a:t> </a:t>
              </a:r>
              <a:r>
                <a:rPr lang="en-US" sz="2800" i="1" dirty="0" smtClean="0"/>
                <a:t>+ </a:t>
              </a:r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q</a:t>
              </a:r>
              <a:r>
                <a:rPr lang="en-US" sz="2800" dirty="0" smtClean="0"/>
                <a:t>[C]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6337" y="5496392"/>
              <a:ext cx="7745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F</a:t>
              </a:r>
              <a:r>
                <a:rPr lang="en-US" sz="2800" baseline="-25000" dirty="0" smtClean="0"/>
                <a:t> </a:t>
              </a:r>
              <a:r>
                <a:rPr lang="en-US" sz="2800" dirty="0" smtClean="0"/>
                <a:t> =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5913" y="5278518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/>
                <a:t>k</a:t>
              </a:r>
              <a:r>
                <a:rPr lang="en-US" sz="2800" i="1" baseline="-25000" dirty="0" err="1" smtClean="0"/>
                <a:t>r</a:t>
              </a:r>
              <a:endParaRPr lang="en-US" sz="2800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77073" y="5787163"/>
              <a:ext cx="18932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955178" y="2303443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r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ic</a:t>
            </a:r>
            <a:endParaRPr lang="en-US" sz="2400" i="1" dirty="0"/>
          </a:p>
        </p:txBody>
      </p:sp>
      <p:sp>
        <p:nvSpPr>
          <p:cNvPr id="22" name="Rectangle 21"/>
          <p:cNvSpPr/>
          <p:nvPr/>
        </p:nvSpPr>
        <p:spPr>
          <a:xfrm>
            <a:off x="6174437" y="2016592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213347" y="178601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r</a:t>
            </a:r>
            <a:endParaRPr lang="en-US" sz="24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71373" y="2307363"/>
            <a:ext cx="87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/>
          <p:nvPr/>
        </p:nvGrpSpPr>
        <p:grpSpPr>
          <a:xfrm>
            <a:off x="6018616" y="3031931"/>
            <a:ext cx="2212336" cy="464550"/>
            <a:chOff x="3489371" y="3205802"/>
            <a:chExt cx="2212336" cy="464550"/>
          </a:xfrm>
        </p:grpSpPr>
        <p:sp>
          <p:nvSpPr>
            <p:cNvPr id="27" name="Rectangle 26"/>
            <p:cNvSpPr/>
            <p:nvPr/>
          </p:nvSpPr>
          <p:spPr>
            <a:xfrm>
              <a:off x="4168915" y="3208687"/>
              <a:ext cx="1532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1/(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r</a:t>
              </a:r>
              <a:r>
                <a:rPr lang="en-US" sz="2400" i="1" baseline="-25000" dirty="0" smtClean="0"/>
                <a:t> </a:t>
              </a:r>
              <a:r>
                <a:rPr lang="en-US" sz="2400" i="1" dirty="0" smtClean="0"/>
                <a:t> +  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ic</a:t>
              </a:r>
              <a:r>
                <a:rPr lang="en-US" sz="2400" dirty="0" smtClean="0"/>
                <a:t>)</a:t>
              </a:r>
              <a:endParaRPr lang="en-US" sz="2400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93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t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latin typeface="Symbol" pitchFamily="18" charset="2"/>
                </a:rPr>
                <a:t> </a:t>
              </a:r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1651000" y="3657600"/>
            <a:ext cx="12700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624" y="4330700"/>
            <a:ext cx="348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With a quenching molecule</a:t>
            </a:r>
            <a:endParaRPr lang="en-US" sz="2000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5500673" y="5057384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10800000">
            <a:off x="6104472" y="5098981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45277" y="5037435"/>
            <a:ext cx="65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t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72160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04898" y="5057130"/>
            <a:ext cx="4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4" name="Group 55"/>
          <p:cNvGrpSpPr/>
          <p:nvPr/>
        </p:nvGrpSpPr>
        <p:grpSpPr>
          <a:xfrm>
            <a:off x="316316" y="6130731"/>
            <a:ext cx="3029565" cy="464550"/>
            <a:chOff x="3146471" y="3205802"/>
            <a:chExt cx="3029565" cy="464550"/>
          </a:xfrm>
        </p:grpSpPr>
        <p:sp>
          <p:nvSpPr>
            <p:cNvPr id="57" name="Rectangle 56"/>
            <p:cNvSpPr/>
            <p:nvPr/>
          </p:nvSpPr>
          <p:spPr>
            <a:xfrm>
              <a:off x="3694587" y="3208687"/>
              <a:ext cx="2481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1/(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r</a:t>
              </a:r>
              <a:r>
                <a:rPr lang="en-US" sz="2400" i="1" baseline="-25000" dirty="0" smtClean="0"/>
                <a:t> </a:t>
              </a:r>
              <a:r>
                <a:rPr lang="en-US" sz="2400" i="1" dirty="0" smtClean="0"/>
                <a:t> +  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ic</a:t>
              </a:r>
              <a:r>
                <a:rPr lang="en-US" sz="2400" i="1" dirty="0" smtClean="0"/>
                <a:t>  + </a:t>
              </a:r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q</a:t>
              </a:r>
              <a:r>
                <a:rPr lang="en-US" sz="2400" dirty="0" smtClean="0"/>
                <a:t>[C])</a:t>
              </a:r>
              <a:endParaRPr lang="en-US" sz="2400" i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464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t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latin typeface="Symbol" pitchFamily="18" charset="2"/>
                </a:rPr>
                <a:t> </a:t>
              </a:r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59" name="Down Arrow 58"/>
          <p:cNvSpPr/>
          <p:nvPr/>
        </p:nvSpPr>
        <p:spPr>
          <a:xfrm>
            <a:off x="82955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4973" y="5088250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[C]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 rot="10800000">
            <a:off x="4948772" y="51298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8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8" grpId="0" animBg="1"/>
      <p:bldP spid="49" grpId="0"/>
      <p:bldP spid="50" grpId="0" animBg="1"/>
      <p:bldP spid="53" grpId="0"/>
      <p:bldP spid="59" grpId="0" animBg="1"/>
      <p:bldP spid="61" grpId="0"/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4517" y="1204861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nr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3292760" y="973376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F </a:t>
            </a:r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353419" y="75290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r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13496" y="1264147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22476" y="2403823"/>
            <a:ext cx="2569810" cy="4329589"/>
            <a:chOff x="1022476" y="2403823"/>
            <a:chExt cx="2569810" cy="4329589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1878402" y="4959151"/>
            <a:ext cx="1623109" cy="1736172"/>
          </p:xfrm>
          <a:graphic>
            <a:graphicData uri="http://schemas.openxmlformats.org/presentationml/2006/ole">
              <p:oleObj spid="_x0000_s162860" name="CS ChemDraw Drawing" r:id="rId3" imgW="3395031" imgH="3632850" progId="ChemDraw.Document.6.0">
                <p:embed/>
              </p:oleObj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1931401" y="2403823"/>
            <a:ext cx="1623416" cy="1735592"/>
          </p:xfrm>
          <a:graphic>
            <a:graphicData uri="http://schemas.openxmlformats.org/presentationml/2006/ole">
              <p:oleObj spid="_x0000_s162861" name="CS ChemDraw Drawing" r:id="rId4" imgW="3395031" imgH="3632850" progId="ChemDraw.Document.6.0">
                <p:embed/>
              </p:oleObj>
            </a:graphicData>
          </a:graphic>
        </p:graphicFrame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V="1">
              <a:off x="1319185" y="2425959"/>
              <a:ext cx="0" cy="4307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022476" y="4843368"/>
              <a:ext cx="333938" cy="317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i="0" dirty="0" smtClean="0"/>
                <a:t>E</a:t>
              </a:r>
              <a:endParaRPr lang="en-US" sz="2000" b="1" i="0" dirty="0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851586" y="6446243"/>
              <a:ext cx="17407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791085" y="3864040"/>
              <a:ext cx="1801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488585" y="6325243"/>
              <a:ext cx="314617" cy="317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000FF"/>
                  </a:solidFill>
                </a:rPr>
                <a:t>E</a:t>
              </a:r>
              <a:r>
                <a:rPr lang="en-US" sz="2000" i="0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1490060" y="3622041"/>
              <a:ext cx="314617" cy="317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000FF"/>
                  </a:solidFill>
                </a:rPr>
                <a:t>E</a:t>
              </a:r>
              <a:r>
                <a:rPr lang="en-US" sz="2000" i="0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2394799" y="3883057"/>
              <a:ext cx="0" cy="2567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02229" y="1716833"/>
            <a:ext cx="195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Large Gap</a:t>
            </a:r>
            <a:endParaRPr lang="en-US" sz="2400" b="1" u="sng" dirty="0"/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6210917" y="4962263"/>
          <a:ext cx="1623109" cy="1736172"/>
        </p:xfrm>
        <a:graphic>
          <a:graphicData uri="http://schemas.openxmlformats.org/presentationml/2006/ole">
            <p:oleObj spid="_x0000_s162862" name="CS ChemDraw Drawing" r:id="rId5" imgW="3395031" imgH="3632850" progId="ChemDraw.Document.6.0">
              <p:embed/>
            </p:oleObj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6263916" y="4095846"/>
          <a:ext cx="1623416" cy="1735592"/>
        </p:xfrm>
        <a:graphic>
          <a:graphicData uri="http://schemas.openxmlformats.org/presentationml/2006/ole">
            <p:oleObj spid="_x0000_s162863" name="CS ChemDraw Drawing" r:id="rId6" imgW="3395031" imgH="3632850" progId="ChemDraw.Document.6.0">
              <p:embed/>
            </p:oleObj>
          </a:graphicData>
        </a:graphic>
      </p:graphicFrame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5651700" y="2429071"/>
            <a:ext cx="0" cy="4307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354991" y="4846480"/>
            <a:ext cx="333938" cy="317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E</a:t>
            </a:r>
            <a:endParaRPr lang="en-US" sz="2000" b="1" i="0" dirty="0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184101" y="6449355"/>
            <a:ext cx="1740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6123600" y="5556063"/>
            <a:ext cx="180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821100" y="6328355"/>
            <a:ext cx="314617" cy="317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822575" y="5314064"/>
            <a:ext cx="314617" cy="317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727314" y="5551714"/>
            <a:ext cx="0" cy="901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18723" y="1719945"/>
            <a:ext cx="195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Small Gap</a:t>
            </a:r>
            <a:endParaRPr lang="en-US" sz="2400" b="1" u="sng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853031" y="5481430"/>
            <a:ext cx="134178" cy="1739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97757" y="5685183"/>
            <a:ext cx="87796" cy="311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858001" y="6033052"/>
            <a:ext cx="119269" cy="2087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87817" y="6241774"/>
            <a:ext cx="19879" cy="1689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653748" y="3816626"/>
            <a:ext cx="0" cy="181886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665429" y="4427091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40134" y="5891456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03059" y="3145616"/>
            <a:ext cx="2551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Higher energy absorption/emission</a:t>
            </a:r>
            <a:endParaRPr lang="en-US" sz="2000" dirty="0"/>
          </a:p>
        </p:txBody>
      </p:sp>
      <p:sp>
        <p:nvSpPr>
          <p:cNvPr id="73" name="Rectangle 72"/>
          <p:cNvSpPr/>
          <p:nvPr/>
        </p:nvSpPr>
        <p:spPr>
          <a:xfrm>
            <a:off x="6592567" y="3158866"/>
            <a:ext cx="2551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Lower energy absorption/emission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/>
      <p:bldP spid="50" grpId="0"/>
      <p:bldP spid="52" grpId="0"/>
      <p:bldP spid="70" grpId="0"/>
      <p:bldP spid="71" grpId="0"/>
      <p:bldP spid="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754" y="3186017"/>
            <a:ext cx="2324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672" y="3110595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1026" y="2463379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Poor overlap</a:t>
            </a:r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293540" y="2542893"/>
            <a:ext cx="244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Strong </a:t>
            </a:r>
            <a:r>
              <a:rPr lang="en-GB" dirty="0"/>
              <a:t>overlap</a:t>
            </a:r>
            <a:endParaRPr lang="en-US" dirty="0"/>
          </a:p>
        </p:txBody>
      </p:sp>
      <p:pic>
        <p:nvPicPr>
          <p:cNvPr id="1556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45" y="3098735"/>
            <a:ext cx="26955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74235" y="4102024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7425" y="3588503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9165" y="3836982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02355" y="3323461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7951305" y="4155032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65164" y="3740903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78564" y="928525"/>
            <a:ext cx="221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Energy Gap (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E)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170004" y="952320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5173321" y="1558605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5497" y="1558003"/>
            <a:ext cx="6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6338" y="73183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Expression Studies</a:t>
            </a:r>
            <a:endParaRPr lang="en-US" sz="2400" dirty="0"/>
          </a:p>
        </p:txBody>
      </p:sp>
      <p:pic>
        <p:nvPicPr>
          <p:cNvPr id="94210" name="Picture 2" descr="https://lh6.googleusercontent.com/-EZbr0GM7Pg0/TmudbUAhInI/AAAAAAAAB2I/sCsYcaVFr10/w500/G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00225"/>
            <a:ext cx="4273574" cy="4230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http://dwb.unl.edu/Teacher/NSF/C08/C08Links/pps99.cryst.bbk.ac.uk/projects/gmocz/ct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9" y="1324096"/>
            <a:ext cx="3162300" cy="1864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1120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4-(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hydroxybenzylidene</a:t>
            </a:r>
            <a:r>
              <a:rPr lang="en-US" dirty="0"/>
              <a:t>)- </a:t>
            </a:r>
            <a:r>
              <a:rPr lang="en-US" dirty="0" smtClean="0"/>
              <a:t>imidazolidin-5-one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1112" y="63401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Green Fluorescent Protein</a:t>
            </a:r>
            <a:endParaRPr lang="en-US" dirty="0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64" y="3677136"/>
            <a:ext cx="32289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11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1403" y="5786562"/>
            <a:ext cx="358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nr</a:t>
            </a:r>
            <a:r>
              <a:rPr lang="en-US" sz="2800" dirty="0" smtClean="0"/>
              <a:t>  =  10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-</a:t>
            </a:r>
            <a:r>
              <a:rPr lang="en-US" sz="2800" baseline="30000" dirty="0" smtClean="0">
                <a:latin typeface="Symbol" pitchFamily="18" charset="2"/>
              </a:rPr>
              <a:t>aD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(sec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851" y="825101"/>
            <a:ext cx="6239619" cy="4465027"/>
            <a:chOff x="1464091" y="865741"/>
            <a:chExt cx="6437518" cy="4606642"/>
          </a:xfrm>
        </p:grpSpPr>
        <p:pic>
          <p:nvPicPr>
            <p:cNvPr id="1546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9450" y="865741"/>
              <a:ext cx="523875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 rot="16200000">
              <a:off x="937825" y="2569560"/>
              <a:ext cx="1452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 smtClean="0"/>
                <a:t>k</a:t>
              </a:r>
              <a:r>
                <a:rPr lang="en-US" sz="2000" i="1" baseline="-25000" dirty="0" err="1" smtClean="0"/>
                <a:t>nr</a:t>
              </a:r>
              <a:r>
                <a:rPr lang="en-US" sz="2000" dirty="0" smtClean="0"/>
                <a:t>  (10</a:t>
              </a:r>
              <a:r>
                <a:rPr lang="en-US" sz="2000" baseline="30000" dirty="0" smtClean="0"/>
                <a:t>11</a:t>
              </a:r>
              <a:r>
                <a:rPr lang="en-US" sz="2000" dirty="0" smtClean="0"/>
                <a:t> s</a:t>
              </a:r>
              <a:r>
                <a:rPr lang="en-US" sz="2000" baseline="30000" dirty="0" smtClean="0"/>
                <a:t>-1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33260" y="4780721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833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70851" y="4784033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667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8581" y="4785692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555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56112" y="4780721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476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34068" y="4780721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416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6251" y="4480892"/>
              <a:ext cx="735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cm</a:t>
              </a:r>
              <a:r>
                <a:rPr lang="en-US" sz="1600" baseline="30000" dirty="0" smtClean="0"/>
                <a:t>-1</a:t>
              </a:r>
              <a:endParaRPr lang="en-US" sz="1600" baseline="30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59626" y="4780097"/>
              <a:ext cx="735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nm</a:t>
              </a:r>
              <a:endParaRPr lang="en-US" sz="1600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93579" y="5072273"/>
              <a:ext cx="1533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Energy Gap </a:t>
              </a:r>
              <a:endParaRPr lang="en-US" sz="2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2562" y="1490228"/>
            <a:ext cx="221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Energy Gap (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E)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304002" y="1514023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8307319" y="2120308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9495" y="2119706"/>
            <a:ext cx="6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8300693" y="4230706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2686" y="4230104"/>
            <a:ext cx="49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en-US" sz="2400" baseline="-25000" dirty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6503983" y="3053243"/>
          <a:ext cx="2057400" cy="920750"/>
        </p:xfrm>
        <a:graphic>
          <a:graphicData uri="http://schemas.openxmlformats.org/presentationml/2006/ole">
            <p:oleObj spid="_x0000_s154639" name="Equation" r:id="rId4" imgW="965200" imgH="431800" progId="Equation.3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5549304" y="5391848"/>
            <a:ext cx="325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If you red shift emission efficiency goes down!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4" grpId="0" animBg="1"/>
      <p:bldP spid="25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Implications of 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9400" y="735496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Organic Solar Cells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219130" y="146392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217330" y="2517536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1330754" y="2211471"/>
          <a:ext cx="80445" cy="486133"/>
        </p:xfrm>
        <a:graphic>
          <a:graphicData uri="http://schemas.openxmlformats.org/presentationml/2006/ole">
            <p:oleObj spid="_x0000_s166056" name="CS ChemDraw Drawing" r:id="rId3" imgW="106162" imgH="490320" progId="ChemDraw.Document.6.0">
              <p:embed/>
            </p:oleObj>
          </a:graphicData>
        </a:graphic>
      </p:graphicFrame>
      <p:graphicFrame>
        <p:nvGraphicFramePr>
          <p:cNvPr id="34" name="Object 39"/>
          <p:cNvGraphicFramePr>
            <a:graphicFrameLocks noChangeAspect="1"/>
          </p:cNvGraphicFramePr>
          <p:nvPr/>
        </p:nvGraphicFramePr>
        <p:xfrm>
          <a:off x="1428296" y="2280554"/>
          <a:ext cx="75107" cy="514377"/>
        </p:xfrm>
        <a:graphic>
          <a:graphicData uri="http://schemas.openxmlformats.org/presentationml/2006/ole">
            <p:oleObj spid="_x0000_s166057" name="CS ChemDraw Drawing" r:id="rId4" imgW="97248" imgH="490320" progId="ChemDraw.Document.6.0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65150" y="2058271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8" name="Freeform 97"/>
          <p:cNvSpPr>
            <a:spLocks noChangeAspect="1"/>
          </p:cNvSpPr>
          <p:nvPr/>
        </p:nvSpPr>
        <p:spPr bwMode="auto">
          <a:xfrm rot="8073558" flipH="1">
            <a:off x="1383667" y="2029505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39" name="Group 100"/>
          <p:cNvGrpSpPr>
            <a:grpSpLocks/>
          </p:cNvGrpSpPr>
          <p:nvPr/>
        </p:nvGrpSpPr>
        <p:grpSpPr bwMode="auto">
          <a:xfrm>
            <a:off x="1206528" y="2966873"/>
            <a:ext cx="580651" cy="461665"/>
            <a:chOff x="3400425" y="4415915"/>
            <a:chExt cx="609600" cy="373268"/>
          </a:xfrm>
        </p:grpSpPr>
        <p:sp>
          <p:nvSpPr>
            <p:cNvPr id="40" name="Oval 39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" name="TextBox 235"/>
            <p:cNvSpPr txBox="1">
              <a:spLocks noChangeArrowheads="1"/>
            </p:cNvSpPr>
            <p:nvPr/>
          </p:nvSpPr>
          <p:spPr bwMode="auto">
            <a:xfrm>
              <a:off x="3493231" y="4415915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454467" y="3055700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5" name="TextBox 235"/>
          <p:cNvSpPr txBox="1">
            <a:spLocks noChangeArrowheads="1"/>
          </p:cNvSpPr>
          <p:nvPr/>
        </p:nvSpPr>
        <p:spPr bwMode="auto">
          <a:xfrm>
            <a:off x="542866" y="2970187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506825" y="171571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505025" y="276932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618449" y="2463262"/>
          <a:ext cx="80445" cy="486133"/>
        </p:xfrm>
        <a:graphic>
          <a:graphicData uri="http://schemas.openxmlformats.org/presentationml/2006/ole">
            <p:oleObj spid="_x0000_s166058" name="CS ChemDraw Drawing" r:id="rId5" imgW="106162" imgH="490320" progId="ChemDraw.Document.6.0">
              <p:embed/>
            </p:oleObj>
          </a:graphicData>
        </a:graphic>
      </p:graphicFrame>
      <p:graphicFrame>
        <p:nvGraphicFramePr>
          <p:cNvPr id="49" name="Object 39"/>
          <p:cNvGraphicFramePr>
            <a:graphicFrameLocks noChangeAspect="1"/>
          </p:cNvGraphicFramePr>
          <p:nvPr/>
        </p:nvGraphicFramePr>
        <p:xfrm>
          <a:off x="715991" y="2532345"/>
          <a:ext cx="75107" cy="514377"/>
        </p:xfrm>
        <a:graphic>
          <a:graphicData uri="http://schemas.openxmlformats.org/presentationml/2006/ole">
            <p:oleObj spid="_x0000_s166059" name="CS ChemDraw Drawing" r:id="rId6" imgW="97248" imgH="490320" progId="ChemDraw.Document.6.0">
              <p:embed/>
            </p:oleObj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2415209" y="2109262"/>
            <a:ext cx="1371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4750842" y="145729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4749042" y="251090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4862466" y="2204843"/>
          <a:ext cx="80445" cy="486133"/>
        </p:xfrm>
        <a:graphic>
          <a:graphicData uri="http://schemas.openxmlformats.org/presentationml/2006/ole">
            <p:oleObj spid="_x0000_s166060" name="CS ChemDraw Drawing" r:id="rId7" imgW="106162" imgH="490320" progId="ChemDraw.Document.6.0">
              <p:embed/>
            </p:oleObj>
          </a:graphicData>
        </a:graphic>
      </p:graphicFrame>
      <p:graphicFrame>
        <p:nvGraphicFramePr>
          <p:cNvPr id="69" name="Object 39"/>
          <p:cNvGraphicFramePr>
            <a:graphicFrameLocks noChangeAspect="1"/>
          </p:cNvGraphicFramePr>
          <p:nvPr/>
        </p:nvGraphicFramePr>
        <p:xfrm>
          <a:off x="4979886" y="1230318"/>
          <a:ext cx="75107" cy="514377"/>
        </p:xfrm>
        <a:graphic>
          <a:graphicData uri="http://schemas.openxmlformats.org/presentationml/2006/ole">
            <p:oleObj spid="_x0000_s166061" name="CS ChemDraw Drawing" r:id="rId8" imgW="97248" imgH="490320" progId="ChemDraw.Document.6.0">
              <p:embed/>
            </p:oleObj>
          </a:graphicData>
        </a:graphic>
      </p:graphicFrame>
      <p:grpSp>
        <p:nvGrpSpPr>
          <p:cNvPr id="72" name="Group 100"/>
          <p:cNvGrpSpPr>
            <a:grpSpLocks/>
          </p:cNvGrpSpPr>
          <p:nvPr/>
        </p:nvGrpSpPr>
        <p:grpSpPr bwMode="auto">
          <a:xfrm>
            <a:off x="4738240" y="2980123"/>
            <a:ext cx="580651" cy="461665"/>
            <a:chOff x="3400425" y="4431987"/>
            <a:chExt cx="609600" cy="373268"/>
          </a:xfrm>
        </p:grpSpPr>
        <p:sp>
          <p:nvSpPr>
            <p:cNvPr id="73" name="Oval 72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4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Oval 74"/>
          <p:cNvSpPr/>
          <p:nvPr/>
        </p:nvSpPr>
        <p:spPr bwMode="auto">
          <a:xfrm>
            <a:off x="3986179" y="3049072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6" name="TextBox 235"/>
          <p:cNvSpPr txBox="1">
            <a:spLocks noChangeArrowheads="1"/>
          </p:cNvSpPr>
          <p:nvPr/>
        </p:nvSpPr>
        <p:spPr bwMode="auto">
          <a:xfrm>
            <a:off x="4074578" y="2963559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4038537" y="1709090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4036737" y="276269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3"/>
          <p:cNvGraphicFramePr>
            <a:graphicFrameLocks noChangeAspect="1"/>
          </p:cNvGraphicFramePr>
          <p:nvPr/>
        </p:nvGraphicFramePr>
        <p:xfrm>
          <a:off x="4150161" y="2456634"/>
          <a:ext cx="80445" cy="486133"/>
        </p:xfrm>
        <a:graphic>
          <a:graphicData uri="http://schemas.openxmlformats.org/presentationml/2006/ole">
            <p:oleObj spid="_x0000_s166062" name="CS ChemDraw Drawing" r:id="rId9" imgW="106162" imgH="490320" progId="ChemDraw.Document.6.0">
              <p:embed/>
            </p:oleObj>
          </a:graphicData>
        </a:graphic>
      </p:graphicFrame>
      <p:graphicFrame>
        <p:nvGraphicFramePr>
          <p:cNvPr id="80" name="Object 39"/>
          <p:cNvGraphicFramePr>
            <a:graphicFrameLocks noChangeAspect="1"/>
          </p:cNvGraphicFramePr>
          <p:nvPr/>
        </p:nvGraphicFramePr>
        <p:xfrm>
          <a:off x="4247703" y="2525717"/>
          <a:ext cx="75107" cy="514377"/>
        </p:xfrm>
        <a:graphic>
          <a:graphicData uri="http://schemas.openxmlformats.org/presentationml/2006/ole">
            <p:oleObj spid="_x0000_s166063" name="CS ChemDraw Drawing" r:id="rId10" imgW="97248" imgH="490320" progId="ChemDraw.Document.6.0">
              <p:embed/>
            </p:oleObj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5519674" y="2112576"/>
            <a:ext cx="153710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8073812" y="14606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8072012" y="2514221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3"/>
          <p:cNvGraphicFramePr>
            <a:graphicFrameLocks noChangeAspect="1"/>
          </p:cNvGraphicFramePr>
          <p:nvPr/>
        </p:nvGraphicFramePr>
        <p:xfrm>
          <a:off x="8185436" y="2208156"/>
          <a:ext cx="80445" cy="486133"/>
        </p:xfrm>
        <a:graphic>
          <a:graphicData uri="http://schemas.openxmlformats.org/presentationml/2006/ole">
            <p:oleObj spid="_x0000_s166064" name="CS ChemDraw Drawing" r:id="rId11" imgW="106162" imgH="490320" progId="ChemDraw.Document.6.0">
              <p:embed/>
            </p:oleObj>
          </a:graphicData>
        </a:graphic>
      </p:graphicFrame>
      <p:graphicFrame>
        <p:nvGraphicFramePr>
          <p:cNvPr id="86" name="Object 39"/>
          <p:cNvGraphicFramePr>
            <a:graphicFrameLocks noChangeAspect="1"/>
          </p:cNvGraphicFramePr>
          <p:nvPr/>
        </p:nvGraphicFramePr>
        <p:xfrm>
          <a:off x="7626995" y="1511927"/>
          <a:ext cx="75107" cy="514377"/>
        </p:xfrm>
        <a:graphic>
          <a:graphicData uri="http://schemas.openxmlformats.org/presentationml/2006/ole">
            <p:oleObj spid="_x0000_s166065" name="CS ChemDraw Drawing" r:id="rId12" imgW="97248" imgH="490320" progId="ChemDraw.Document.6.0">
              <p:embed/>
            </p:oleObj>
          </a:graphicData>
        </a:graphic>
      </p:graphicFrame>
      <p:grpSp>
        <p:nvGrpSpPr>
          <p:cNvPr id="87" name="Group 100"/>
          <p:cNvGrpSpPr>
            <a:grpSpLocks/>
          </p:cNvGrpSpPr>
          <p:nvPr/>
        </p:nvGrpSpPr>
        <p:grpSpPr bwMode="auto">
          <a:xfrm>
            <a:off x="8061210" y="2964774"/>
            <a:ext cx="580651" cy="461665"/>
            <a:chOff x="3400425" y="4416899"/>
            <a:chExt cx="609600" cy="373268"/>
          </a:xfrm>
        </p:grpSpPr>
        <p:sp>
          <p:nvSpPr>
            <p:cNvPr id="88" name="Oval 87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9" name="TextBox 235"/>
            <p:cNvSpPr txBox="1">
              <a:spLocks noChangeArrowheads="1"/>
            </p:cNvSpPr>
            <p:nvPr/>
          </p:nvSpPr>
          <p:spPr bwMode="auto">
            <a:xfrm>
              <a:off x="3511548" y="4416899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+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0" name="Oval 89"/>
          <p:cNvSpPr/>
          <p:nvPr/>
        </p:nvSpPr>
        <p:spPr bwMode="auto">
          <a:xfrm>
            <a:off x="7309149" y="3052385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1" name="TextBox 235"/>
          <p:cNvSpPr txBox="1">
            <a:spLocks noChangeArrowheads="1"/>
          </p:cNvSpPr>
          <p:nvPr/>
        </p:nvSpPr>
        <p:spPr bwMode="auto">
          <a:xfrm>
            <a:off x="7397548" y="2966872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7361507" y="1712403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7359707" y="27660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3"/>
          <p:cNvGraphicFramePr>
            <a:graphicFrameLocks noChangeAspect="1"/>
          </p:cNvGraphicFramePr>
          <p:nvPr/>
        </p:nvGraphicFramePr>
        <p:xfrm>
          <a:off x="7473131" y="2459947"/>
          <a:ext cx="80445" cy="486133"/>
        </p:xfrm>
        <a:graphic>
          <a:graphicData uri="http://schemas.openxmlformats.org/presentationml/2006/ole">
            <p:oleObj spid="_x0000_s166066" name="CS ChemDraw Drawing" r:id="rId13" imgW="106162" imgH="490320" progId="ChemDraw.Document.6.0">
              <p:embed/>
            </p:oleObj>
          </a:graphicData>
        </a:graphic>
      </p:graphicFrame>
      <p:graphicFrame>
        <p:nvGraphicFramePr>
          <p:cNvPr id="95" name="Object 39"/>
          <p:cNvGraphicFramePr>
            <a:graphicFrameLocks noChangeAspect="1"/>
          </p:cNvGraphicFramePr>
          <p:nvPr/>
        </p:nvGraphicFramePr>
        <p:xfrm>
          <a:off x="7570673" y="2529030"/>
          <a:ext cx="75107" cy="514377"/>
        </p:xfrm>
        <a:graphic>
          <a:graphicData uri="http://schemas.openxmlformats.org/presentationml/2006/ole">
            <p:oleObj spid="_x0000_s166067" name="CS ChemDraw Drawing" r:id="rId14" imgW="97248" imgH="490320" progId="ChemDraw.Document.6.0">
              <p:embed/>
            </p:oleObj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2464905" y="17393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Excitation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440016" y="1494184"/>
            <a:ext cx="16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Charge Separation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2716661" y="44324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2714861" y="5486021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3"/>
          <p:cNvGraphicFramePr>
            <a:graphicFrameLocks noChangeAspect="1"/>
          </p:cNvGraphicFramePr>
          <p:nvPr/>
        </p:nvGraphicFramePr>
        <p:xfrm>
          <a:off x="2828285" y="5179956"/>
          <a:ext cx="80445" cy="486133"/>
        </p:xfrm>
        <a:graphic>
          <a:graphicData uri="http://schemas.openxmlformats.org/presentationml/2006/ole">
            <p:oleObj spid="_x0000_s166068" name="CS ChemDraw Drawing" r:id="rId15" imgW="106162" imgH="490320" progId="ChemDraw.Document.6.0">
              <p:embed/>
            </p:oleObj>
          </a:graphicData>
        </a:graphic>
      </p:graphicFrame>
      <p:graphicFrame>
        <p:nvGraphicFramePr>
          <p:cNvPr id="103" name="Object 39"/>
          <p:cNvGraphicFramePr>
            <a:graphicFrameLocks noChangeAspect="1"/>
          </p:cNvGraphicFramePr>
          <p:nvPr/>
        </p:nvGraphicFramePr>
        <p:xfrm>
          <a:off x="2945705" y="4205431"/>
          <a:ext cx="75107" cy="514377"/>
        </p:xfrm>
        <a:graphic>
          <a:graphicData uri="http://schemas.openxmlformats.org/presentationml/2006/ole">
            <p:oleObj spid="_x0000_s166069" name="CS ChemDraw Drawing" r:id="rId16" imgW="97248" imgH="490320" progId="ChemDraw.Document.6.0">
              <p:embed/>
            </p:oleObj>
          </a:graphicData>
        </a:graphic>
      </p:graphicFrame>
      <p:grpSp>
        <p:nvGrpSpPr>
          <p:cNvPr id="104" name="Group 100"/>
          <p:cNvGrpSpPr>
            <a:grpSpLocks/>
          </p:cNvGrpSpPr>
          <p:nvPr/>
        </p:nvGrpSpPr>
        <p:grpSpPr bwMode="auto">
          <a:xfrm>
            <a:off x="2704059" y="5955236"/>
            <a:ext cx="580651" cy="461665"/>
            <a:chOff x="3400425" y="4431987"/>
            <a:chExt cx="609600" cy="373268"/>
          </a:xfrm>
        </p:grpSpPr>
        <p:sp>
          <p:nvSpPr>
            <p:cNvPr id="105" name="Oval 10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6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Oval 106"/>
          <p:cNvSpPr/>
          <p:nvPr/>
        </p:nvSpPr>
        <p:spPr bwMode="auto">
          <a:xfrm>
            <a:off x="1951998" y="6024185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8" name="TextBox 235"/>
          <p:cNvSpPr txBox="1">
            <a:spLocks noChangeArrowheads="1"/>
          </p:cNvSpPr>
          <p:nvPr/>
        </p:nvSpPr>
        <p:spPr bwMode="auto">
          <a:xfrm>
            <a:off x="2040397" y="5938672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2004356" y="4684203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2002556" y="57378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3"/>
          <p:cNvGraphicFramePr>
            <a:graphicFrameLocks noChangeAspect="1"/>
          </p:cNvGraphicFramePr>
          <p:nvPr/>
        </p:nvGraphicFramePr>
        <p:xfrm>
          <a:off x="2115980" y="5431747"/>
          <a:ext cx="80445" cy="486133"/>
        </p:xfrm>
        <a:graphic>
          <a:graphicData uri="http://schemas.openxmlformats.org/presentationml/2006/ole">
            <p:oleObj spid="_x0000_s166070" name="CS ChemDraw Drawing" r:id="rId17" imgW="106162" imgH="490320" progId="ChemDraw.Document.6.0">
              <p:embed/>
            </p:oleObj>
          </a:graphicData>
        </a:graphic>
      </p:graphicFrame>
      <p:graphicFrame>
        <p:nvGraphicFramePr>
          <p:cNvPr id="112" name="Object 39"/>
          <p:cNvGraphicFramePr>
            <a:graphicFrameLocks noChangeAspect="1"/>
          </p:cNvGraphicFramePr>
          <p:nvPr/>
        </p:nvGraphicFramePr>
        <p:xfrm>
          <a:off x="2213522" y="5500830"/>
          <a:ext cx="75107" cy="514377"/>
        </p:xfrm>
        <a:graphic>
          <a:graphicData uri="http://schemas.openxmlformats.org/presentationml/2006/ole">
            <p:oleObj spid="_x0000_s166071" name="CS ChemDraw Drawing" r:id="rId18" imgW="97248" imgH="490320" progId="ChemDraw.Document.6.0">
              <p:embed/>
            </p:oleObj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 flipH="1">
            <a:off x="2445054" y="4432852"/>
            <a:ext cx="288235" cy="238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295967" y="4114800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cs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3091097" y="4465982"/>
            <a:ext cx="0" cy="9707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094410" y="4724400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008000"/>
                </a:solidFill>
              </a:rPr>
              <a:t>nr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249278" y="5110937"/>
            <a:ext cx="132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cs</a:t>
            </a:r>
            <a:r>
              <a:rPr lang="en-US" sz="2800" i="1" dirty="0" smtClean="0"/>
              <a:t> + </a:t>
            </a:r>
            <a:r>
              <a:rPr lang="en-US" sz="2800" i="1" dirty="0" err="1" smtClean="0">
                <a:solidFill>
                  <a:srgbClr val="008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008000"/>
                </a:solidFill>
              </a:rPr>
              <a:t>nr</a:t>
            </a:r>
            <a:r>
              <a:rPr lang="en-US" sz="2800" i="1" dirty="0" smtClean="0">
                <a:solidFill>
                  <a:srgbClr val="008000"/>
                </a:solidFill>
              </a:rPr>
              <a:t> </a:t>
            </a:r>
            <a:endParaRPr lang="en-US" sz="2800" i="1" dirty="0">
              <a:solidFill>
                <a:srgbClr val="008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376124" y="4909269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h 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∝</a:t>
            </a:r>
            <a:endParaRPr lang="en-US" sz="2800" dirty="0"/>
          </a:p>
        </p:txBody>
      </p:sp>
      <p:sp>
        <p:nvSpPr>
          <p:cNvPr id="122" name="Rectangle 121"/>
          <p:cNvSpPr/>
          <p:nvPr/>
        </p:nvSpPr>
        <p:spPr>
          <a:xfrm>
            <a:off x="5586577" y="4658984"/>
            <a:ext cx="529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cs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295642" y="5170223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4290726" y="5787228"/>
            <a:ext cx="315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h  = </a:t>
            </a:r>
            <a:r>
              <a:rPr lang="en-US" sz="2400" dirty="0" smtClean="0"/>
              <a:t>Solar cell efficiency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75" grpId="0" animBg="1"/>
      <p:bldP spid="76" grpId="0"/>
      <p:bldP spid="90" grpId="0" animBg="1"/>
      <p:bldP spid="91" grpId="0"/>
      <p:bldP spid="96" grpId="0"/>
      <p:bldP spid="97" grpId="0"/>
      <p:bldP spid="107" grpId="0" animBg="1"/>
      <p:bldP spid="108" grpId="0"/>
      <p:bldP spid="115" grpId="0"/>
      <p:bldP spid="119" grpId="0"/>
      <p:bldP spid="120" grpId="0"/>
      <p:bldP spid="121" grpId="0"/>
      <p:bldP spid="122" grpId="0"/>
      <p:bldP spid="1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Implications of 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1290503" y="124194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1288703" y="229555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3"/>
          <p:cNvGraphicFramePr>
            <a:graphicFrameLocks noChangeAspect="1"/>
          </p:cNvGraphicFramePr>
          <p:nvPr/>
        </p:nvGraphicFramePr>
        <p:xfrm>
          <a:off x="1402127" y="1989493"/>
          <a:ext cx="80445" cy="486133"/>
        </p:xfrm>
        <a:graphic>
          <a:graphicData uri="http://schemas.openxmlformats.org/presentationml/2006/ole">
            <p:oleObj spid="_x0000_s166976" name="CS ChemDraw Drawing" r:id="rId3" imgW="106162" imgH="490320" progId="ChemDraw.Document.6.0">
              <p:embed/>
            </p:oleObj>
          </a:graphicData>
        </a:graphic>
      </p:graphicFrame>
      <p:graphicFrame>
        <p:nvGraphicFramePr>
          <p:cNvPr id="103" name="Object 39"/>
          <p:cNvGraphicFramePr>
            <a:graphicFrameLocks noChangeAspect="1"/>
          </p:cNvGraphicFramePr>
          <p:nvPr/>
        </p:nvGraphicFramePr>
        <p:xfrm>
          <a:off x="1519547" y="1014968"/>
          <a:ext cx="75107" cy="514377"/>
        </p:xfrm>
        <a:graphic>
          <a:graphicData uri="http://schemas.openxmlformats.org/presentationml/2006/ole">
            <p:oleObj spid="_x0000_s166977" name="CS ChemDraw Drawing" r:id="rId4" imgW="97248" imgH="490320" progId="ChemDraw.Document.6.0">
              <p:embed/>
            </p:oleObj>
          </a:graphicData>
        </a:graphic>
      </p:graphicFrame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1277901" y="2764773"/>
            <a:ext cx="580651" cy="461665"/>
            <a:chOff x="3400425" y="4431987"/>
            <a:chExt cx="609600" cy="373268"/>
          </a:xfrm>
        </p:grpSpPr>
        <p:sp>
          <p:nvSpPr>
            <p:cNvPr id="105" name="Oval 10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6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 smtClean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Oval 106"/>
          <p:cNvSpPr/>
          <p:nvPr/>
        </p:nvSpPr>
        <p:spPr bwMode="auto">
          <a:xfrm>
            <a:off x="525840" y="2833722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8" name="TextBox 235"/>
          <p:cNvSpPr txBox="1">
            <a:spLocks noChangeArrowheads="1"/>
          </p:cNvSpPr>
          <p:nvPr/>
        </p:nvSpPr>
        <p:spPr bwMode="auto">
          <a:xfrm>
            <a:off x="614239" y="2748209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578198" y="1493740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576398" y="254734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3"/>
          <p:cNvGraphicFramePr>
            <a:graphicFrameLocks noChangeAspect="1"/>
          </p:cNvGraphicFramePr>
          <p:nvPr/>
        </p:nvGraphicFramePr>
        <p:xfrm>
          <a:off x="689822" y="2241284"/>
          <a:ext cx="80445" cy="486133"/>
        </p:xfrm>
        <a:graphic>
          <a:graphicData uri="http://schemas.openxmlformats.org/presentationml/2006/ole">
            <p:oleObj spid="_x0000_s166978" name="CS ChemDraw Drawing" r:id="rId5" imgW="106162" imgH="490320" progId="ChemDraw.Document.6.0">
              <p:embed/>
            </p:oleObj>
          </a:graphicData>
        </a:graphic>
      </p:graphicFrame>
      <p:graphicFrame>
        <p:nvGraphicFramePr>
          <p:cNvPr id="112" name="Object 39"/>
          <p:cNvGraphicFramePr>
            <a:graphicFrameLocks noChangeAspect="1"/>
          </p:cNvGraphicFramePr>
          <p:nvPr/>
        </p:nvGraphicFramePr>
        <p:xfrm>
          <a:off x="787364" y="2310367"/>
          <a:ext cx="75107" cy="514377"/>
        </p:xfrm>
        <a:graphic>
          <a:graphicData uri="http://schemas.openxmlformats.org/presentationml/2006/ole">
            <p:oleObj spid="_x0000_s166979" name="CS ChemDraw Drawing" r:id="rId6" imgW="97248" imgH="490320" progId="ChemDraw.Document.6.0">
              <p:embed/>
            </p:oleObj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 flipH="1">
            <a:off x="1018896" y="1242389"/>
            <a:ext cx="288235" cy="238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69809" y="924337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cs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664939" y="1275519"/>
            <a:ext cx="0" cy="9707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668252" y="1533937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008000"/>
                </a:solidFill>
              </a:rPr>
              <a:t>nr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547354" y="1920474"/>
            <a:ext cx="132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cs</a:t>
            </a:r>
            <a:r>
              <a:rPr lang="en-US" sz="2800" i="1" dirty="0" smtClean="0"/>
              <a:t> + </a:t>
            </a:r>
            <a:r>
              <a:rPr lang="en-US" sz="2800" i="1" dirty="0" err="1" smtClean="0">
                <a:solidFill>
                  <a:srgbClr val="008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008000"/>
                </a:solidFill>
              </a:rPr>
              <a:t>nr</a:t>
            </a:r>
            <a:r>
              <a:rPr lang="en-US" sz="2800" i="1" dirty="0" smtClean="0">
                <a:solidFill>
                  <a:srgbClr val="008000"/>
                </a:solidFill>
              </a:rPr>
              <a:t> </a:t>
            </a:r>
            <a:endParaRPr lang="en-US" sz="2800" i="1" dirty="0">
              <a:solidFill>
                <a:srgbClr val="008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674200" y="1718806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h 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∝</a:t>
            </a:r>
            <a:endParaRPr lang="en-US" sz="2800" dirty="0"/>
          </a:p>
        </p:txBody>
      </p:sp>
      <p:sp>
        <p:nvSpPr>
          <p:cNvPr id="122" name="Rectangle 121"/>
          <p:cNvSpPr/>
          <p:nvPr/>
        </p:nvSpPr>
        <p:spPr>
          <a:xfrm>
            <a:off x="3884653" y="1468521"/>
            <a:ext cx="529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cs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593718" y="1979760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2588802" y="2596765"/>
            <a:ext cx="2908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h  </a:t>
            </a:r>
            <a:r>
              <a:rPr lang="en-US" sz="2400" dirty="0" smtClean="0"/>
              <a:t>Solar cell efficiency</a:t>
            </a:r>
            <a:endParaRPr lang="en-US" sz="2400" dirty="0"/>
          </a:p>
        </p:txBody>
      </p:sp>
      <p:graphicFrame>
        <p:nvGraphicFramePr>
          <p:cNvPr id="166930" name="Object 18"/>
          <p:cNvGraphicFramePr>
            <a:graphicFrameLocks noChangeAspect="1"/>
          </p:cNvGraphicFramePr>
          <p:nvPr/>
        </p:nvGraphicFramePr>
        <p:xfrm>
          <a:off x="753718" y="3287644"/>
          <a:ext cx="4574944" cy="3431208"/>
        </p:xfrm>
        <a:graphic>
          <a:graphicData uri="http://schemas.openxmlformats.org/presentationml/2006/ole">
            <p:oleObj spid="_x0000_s166980" name="Graph" r:id="rId7" imgW="3901440" imgH="2935834" progId="Origin50.Graph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396948" y="4343400"/>
            <a:ext cx="292210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u="sng" dirty="0" smtClean="0"/>
              <a:t>To increase efficiency:</a:t>
            </a:r>
          </a:p>
          <a:p>
            <a:pPr marL="288925">
              <a:spcAft>
                <a:spcPts val="1000"/>
              </a:spcAft>
            </a:pPr>
            <a:r>
              <a:rPr lang="en-US" dirty="0" smtClean="0"/>
              <a:t>Decrease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</a:t>
            </a:r>
          </a:p>
          <a:p>
            <a:pPr marL="288925">
              <a:spcAft>
                <a:spcPts val="1000"/>
              </a:spcAft>
            </a:pPr>
            <a:r>
              <a:rPr lang="en-US" dirty="0" smtClean="0"/>
              <a:t>Reduce </a:t>
            </a:r>
            <a:r>
              <a:rPr lang="en-US" i="1" dirty="0" err="1" smtClean="0">
                <a:solidFill>
                  <a:srgbClr val="008000"/>
                </a:solidFill>
              </a:rPr>
              <a:t>k</a:t>
            </a:r>
            <a:r>
              <a:rPr lang="en-US" i="1" baseline="-25000" dirty="0" err="1" smtClean="0">
                <a:solidFill>
                  <a:srgbClr val="008000"/>
                </a:solidFill>
              </a:rPr>
              <a:t>nr</a:t>
            </a:r>
            <a:endParaRPr lang="en-US" i="1" baseline="-25000" dirty="0" smtClean="0">
              <a:solidFill>
                <a:srgbClr val="008000"/>
              </a:solidFill>
            </a:endParaRPr>
          </a:p>
          <a:p>
            <a:pPr marL="288925">
              <a:spcAft>
                <a:spcPts val="1000"/>
              </a:spcAft>
            </a:pPr>
            <a:r>
              <a:rPr lang="en-US" dirty="0" smtClean="0"/>
              <a:t>Increase 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cs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934" y="1272517"/>
            <a:ext cx="221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Energy Gap (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E)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173374" y="129631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8176691" y="190259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8867" y="1901995"/>
            <a:ext cx="6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8166117" y="2508250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43742" y="243726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Implications of 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1013786" y="1351722"/>
          <a:ext cx="1640298" cy="1567070"/>
        </p:xfrm>
        <a:graphic>
          <a:graphicData uri="http://schemas.openxmlformats.org/presentationml/2006/ole">
            <p:oleObj spid="_x0000_s163865" name="CS ChemDraw Drawing" r:id="rId3" imgW="3224784" imgH="3080004" progId="ChemDraw.Document.6.0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3160371" y="1490212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 </a:t>
            </a:r>
            <a:r>
              <a:rPr lang="en-US" sz="2400" dirty="0" smtClean="0"/>
              <a:t>= 50%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060024" y="1972127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>
                <a:latin typeface="Times New Roman" pitchFamily="18" charset="0"/>
              </a:rPr>
              <a:t>max</a:t>
            </a:r>
            <a:r>
              <a:rPr lang="en-US" dirty="0" smtClean="0">
                <a:latin typeface="Times New Roman" pitchFamily="18" charset="0"/>
              </a:rPr>
              <a:t> = 650 nm</a:t>
            </a:r>
          </a:p>
          <a:p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</a:rPr>
              <a:t>      = 90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Times New Roman" pitchFamily="18" charset="0"/>
              </a:rPr>
              <a:t>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49400" y="735496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Organic Light Emitting Diodes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56591" y="3584713"/>
            <a:ext cx="3810000" cy="2057400"/>
            <a:chOff x="586408" y="3505200"/>
            <a:chExt cx="3810000" cy="2057400"/>
          </a:xfrm>
        </p:grpSpPr>
        <p:grpSp>
          <p:nvGrpSpPr>
            <p:cNvPr id="24" name="Group 401"/>
            <p:cNvGrpSpPr>
              <a:grpSpLocks/>
            </p:cNvGrpSpPr>
            <p:nvPr/>
          </p:nvGrpSpPr>
          <p:grpSpPr bwMode="auto">
            <a:xfrm>
              <a:off x="586408" y="5191125"/>
              <a:ext cx="3810000" cy="371475"/>
              <a:chOff x="194" y="1791"/>
              <a:chExt cx="1306" cy="173"/>
            </a:xfrm>
          </p:grpSpPr>
          <p:sp>
            <p:nvSpPr>
              <p:cNvPr id="25" name="Rectangle 402"/>
              <p:cNvSpPr>
                <a:spLocks noChangeArrowheads="1"/>
              </p:cNvSpPr>
              <p:nvPr/>
            </p:nvSpPr>
            <p:spPr bwMode="auto">
              <a:xfrm>
                <a:off x="194" y="1791"/>
                <a:ext cx="1306" cy="173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03"/>
              <p:cNvSpPr>
                <a:spLocks noChangeArrowheads="1"/>
              </p:cNvSpPr>
              <p:nvPr/>
            </p:nvSpPr>
            <p:spPr bwMode="auto">
              <a:xfrm>
                <a:off x="194" y="1791"/>
                <a:ext cx="1306" cy="173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Rectangle 404"/>
            <p:cNvSpPr>
              <a:spLocks noChangeArrowheads="1"/>
            </p:cNvSpPr>
            <p:nvPr/>
          </p:nvSpPr>
          <p:spPr bwMode="auto">
            <a:xfrm>
              <a:off x="2250108" y="5316538"/>
              <a:ext cx="3270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ITO</a:t>
              </a:r>
              <a:endParaRPr lang="en-US" sz="1400" b="1">
                <a:latin typeface="Times New Roman" pitchFamily="18" charset="0"/>
              </a:endParaRPr>
            </a:p>
          </p:txBody>
        </p:sp>
        <p:grpSp>
          <p:nvGrpSpPr>
            <p:cNvPr id="28" name="Group 405"/>
            <p:cNvGrpSpPr>
              <a:grpSpLocks/>
            </p:cNvGrpSpPr>
            <p:nvPr/>
          </p:nvGrpSpPr>
          <p:grpSpPr bwMode="auto">
            <a:xfrm>
              <a:off x="991221" y="4984750"/>
              <a:ext cx="3011487" cy="206375"/>
              <a:chOff x="331" y="1619"/>
              <a:chExt cx="1032" cy="172"/>
            </a:xfrm>
          </p:grpSpPr>
          <p:sp>
            <p:nvSpPr>
              <p:cNvPr id="29" name="Rectangle 406"/>
              <p:cNvSpPr>
                <a:spLocks noChangeArrowheads="1"/>
              </p:cNvSpPr>
              <p:nvPr/>
            </p:nvSpPr>
            <p:spPr bwMode="auto">
              <a:xfrm>
                <a:off x="331" y="1619"/>
                <a:ext cx="1032" cy="172"/>
              </a:xfrm>
              <a:prstGeom prst="rect">
                <a:avLst/>
              </a:pr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407"/>
              <p:cNvSpPr>
                <a:spLocks noChangeArrowheads="1"/>
              </p:cNvSpPr>
              <p:nvPr/>
            </p:nvSpPr>
            <p:spPr bwMode="auto">
              <a:xfrm>
                <a:off x="331" y="1619"/>
                <a:ext cx="1032" cy="172"/>
              </a:xfrm>
              <a:prstGeom prst="rect">
                <a:avLst/>
              </a:prstGeom>
              <a:solidFill>
                <a:srgbClr val="CC99FF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Rectangle 408"/>
            <p:cNvSpPr>
              <a:spLocks noChangeArrowheads="1"/>
            </p:cNvSpPr>
            <p:nvPr/>
          </p:nvSpPr>
          <p:spPr bwMode="auto">
            <a:xfrm>
              <a:off x="2040558" y="4983163"/>
              <a:ext cx="765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60Å CuPc</a:t>
              </a:r>
            </a:p>
          </p:txBody>
        </p:sp>
        <p:grpSp>
          <p:nvGrpSpPr>
            <p:cNvPr id="32" name="Group 409"/>
            <p:cNvGrpSpPr>
              <a:grpSpLocks/>
            </p:cNvGrpSpPr>
            <p:nvPr/>
          </p:nvGrpSpPr>
          <p:grpSpPr bwMode="auto">
            <a:xfrm>
              <a:off x="991221" y="4779963"/>
              <a:ext cx="3011487" cy="204787"/>
              <a:chOff x="331" y="1447"/>
              <a:chExt cx="1032" cy="172"/>
            </a:xfrm>
          </p:grpSpPr>
          <p:sp>
            <p:nvSpPr>
              <p:cNvPr id="33" name="Rectangle 410"/>
              <p:cNvSpPr>
                <a:spLocks noChangeArrowheads="1"/>
              </p:cNvSpPr>
              <p:nvPr/>
            </p:nvSpPr>
            <p:spPr bwMode="auto">
              <a:xfrm>
                <a:off x="331" y="1447"/>
                <a:ext cx="1032" cy="172"/>
              </a:xfrm>
              <a:prstGeom prst="rect">
                <a:avLst/>
              </a:prstGeom>
              <a:solidFill>
                <a:srgbClr val="EFAF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411"/>
              <p:cNvSpPr>
                <a:spLocks noChangeArrowheads="1"/>
              </p:cNvSpPr>
              <p:nvPr/>
            </p:nvSpPr>
            <p:spPr bwMode="auto">
              <a:xfrm>
                <a:off x="331" y="1447"/>
                <a:ext cx="1032" cy="17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Rectangle 412"/>
            <p:cNvSpPr>
              <a:spLocks noChangeArrowheads="1"/>
            </p:cNvSpPr>
            <p:nvPr/>
          </p:nvSpPr>
          <p:spPr bwMode="auto">
            <a:xfrm>
              <a:off x="2040558" y="4789833"/>
              <a:ext cx="8048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350Å NPD</a:t>
              </a:r>
            </a:p>
          </p:txBody>
        </p:sp>
        <p:grpSp>
          <p:nvGrpSpPr>
            <p:cNvPr id="36" name="Group 413"/>
            <p:cNvGrpSpPr>
              <a:grpSpLocks/>
            </p:cNvGrpSpPr>
            <p:nvPr/>
          </p:nvGrpSpPr>
          <p:grpSpPr bwMode="auto">
            <a:xfrm>
              <a:off x="991221" y="4532313"/>
              <a:ext cx="3011487" cy="247650"/>
              <a:chOff x="331" y="1274"/>
              <a:chExt cx="1032" cy="173"/>
            </a:xfrm>
          </p:grpSpPr>
          <p:sp>
            <p:nvSpPr>
              <p:cNvPr id="37" name="Rectangle 414"/>
              <p:cNvSpPr>
                <a:spLocks noChangeArrowheads="1"/>
              </p:cNvSpPr>
              <p:nvPr/>
            </p:nvSpPr>
            <p:spPr bwMode="auto">
              <a:xfrm>
                <a:off x="331" y="1274"/>
                <a:ext cx="1032" cy="17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415"/>
              <p:cNvSpPr>
                <a:spLocks noChangeArrowheads="1"/>
              </p:cNvSpPr>
              <p:nvPr/>
            </p:nvSpPr>
            <p:spPr bwMode="auto">
              <a:xfrm>
                <a:off x="331" y="1274"/>
                <a:ext cx="1032" cy="173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416"/>
            <p:cNvSpPr>
              <a:spLocks noChangeArrowheads="1"/>
            </p:cNvSpPr>
            <p:nvPr/>
          </p:nvSpPr>
          <p:spPr bwMode="auto">
            <a:xfrm>
              <a:off x="1796083" y="4572000"/>
              <a:ext cx="14525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400Å </a:t>
              </a:r>
              <a:r>
                <a:rPr lang="en-US" sz="1400" b="1" dirty="0" err="1">
                  <a:solidFill>
                    <a:srgbClr val="000000"/>
                  </a:solidFill>
                  <a:latin typeface="Times New Roman" pitchFamily="18" charset="0"/>
                </a:rPr>
                <a:t>PtOEP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 : Alq</a:t>
              </a:r>
              <a:r>
                <a:rPr lang="en-US" sz="1400" b="1" baseline="-2500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40" name="Group 417"/>
            <p:cNvGrpSpPr>
              <a:grpSpLocks/>
            </p:cNvGrpSpPr>
            <p:nvPr/>
          </p:nvGrpSpPr>
          <p:grpSpPr bwMode="auto">
            <a:xfrm>
              <a:off x="991221" y="4368800"/>
              <a:ext cx="3011487" cy="168275"/>
              <a:chOff x="331" y="1102"/>
              <a:chExt cx="1032" cy="172"/>
            </a:xfrm>
          </p:grpSpPr>
          <p:sp>
            <p:nvSpPr>
              <p:cNvPr id="41" name="Rectangle 418"/>
              <p:cNvSpPr>
                <a:spLocks noChangeArrowheads="1"/>
              </p:cNvSpPr>
              <p:nvPr/>
            </p:nvSpPr>
            <p:spPr bwMode="auto">
              <a:xfrm>
                <a:off x="331" y="1102"/>
                <a:ext cx="1032" cy="172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419"/>
              <p:cNvSpPr>
                <a:spLocks noChangeArrowheads="1"/>
              </p:cNvSpPr>
              <p:nvPr/>
            </p:nvSpPr>
            <p:spPr bwMode="auto">
              <a:xfrm>
                <a:off x="331" y="1102"/>
                <a:ext cx="1032" cy="17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420"/>
            <p:cNvSpPr>
              <a:spLocks noChangeArrowheads="1"/>
            </p:cNvSpPr>
            <p:nvPr/>
          </p:nvSpPr>
          <p:spPr bwMode="auto">
            <a:xfrm>
              <a:off x="2016746" y="4340571"/>
              <a:ext cx="817562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Å Alq</a:t>
              </a:r>
              <a:r>
                <a:rPr lang="en-US" sz="1400" b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sz="1400" b="1" dirty="0">
                <a:latin typeface="Times New Roman" pitchFamily="18" charset="0"/>
              </a:endParaRPr>
            </a:p>
          </p:txBody>
        </p:sp>
        <p:grpSp>
          <p:nvGrpSpPr>
            <p:cNvPr id="44" name="Group 421"/>
            <p:cNvGrpSpPr>
              <a:grpSpLocks/>
            </p:cNvGrpSpPr>
            <p:nvPr/>
          </p:nvGrpSpPr>
          <p:grpSpPr bwMode="auto">
            <a:xfrm>
              <a:off x="991221" y="3833813"/>
              <a:ext cx="3011487" cy="538162"/>
              <a:chOff x="331" y="929"/>
              <a:chExt cx="1032" cy="173"/>
            </a:xfrm>
          </p:grpSpPr>
          <p:sp>
            <p:nvSpPr>
              <p:cNvPr id="45" name="Rectangle 422"/>
              <p:cNvSpPr>
                <a:spLocks noChangeArrowheads="1"/>
              </p:cNvSpPr>
              <p:nvPr/>
            </p:nvSpPr>
            <p:spPr bwMode="auto">
              <a:xfrm>
                <a:off x="331" y="929"/>
                <a:ext cx="1032" cy="173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423"/>
              <p:cNvSpPr>
                <a:spLocks noChangeArrowheads="1"/>
              </p:cNvSpPr>
              <p:nvPr/>
            </p:nvSpPr>
            <p:spPr bwMode="auto">
              <a:xfrm>
                <a:off x="331" y="929"/>
                <a:ext cx="1032" cy="173"/>
              </a:xfrm>
              <a:prstGeom prst="rect">
                <a:avLst/>
              </a:prstGeom>
              <a:solidFill>
                <a:srgbClr val="FF9900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424"/>
            <p:cNvSpPr>
              <a:spLocks noChangeArrowheads="1"/>
            </p:cNvSpPr>
            <p:nvPr/>
          </p:nvSpPr>
          <p:spPr bwMode="auto">
            <a:xfrm>
              <a:off x="1888158" y="4035771"/>
              <a:ext cx="106203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1000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Å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Times New Roman" pitchFamily="18" charset="0"/>
                </a:rPr>
                <a:t>Mg:Ag</a:t>
              </a:r>
              <a:endParaRPr lang="en-US" sz="1400" b="1" dirty="0">
                <a:latin typeface="Times New Roman" pitchFamily="18" charset="0"/>
              </a:endParaRPr>
            </a:p>
          </p:txBody>
        </p:sp>
        <p:grpSp>
          <p:nvGrpSpPr>
            <p:cNvPr id="48" name="Group 425"/>
            <p:cNvGrpSpPr>
              <a:grpSpLocks/>
            </p:cNvGrpSpPr>
            <p:nvPr/>
          </p:nvGrpSpPr>
          <p:grpSpPr bwMode="auto">
            <a:xfrm>
              <a:off x="1199183" y="3505200"/>
              <a:ext cx="2509838" cy="328613"/>
              <a:chOff x="331" y="929"/>
              <a:chExt cx="1032" cy="173"/>
            </a:xfrm>
          </p:grpSpPr>
          <p:sp>
            <p:nvSpPr>
              <p:cNvPr id="49" name="Rectangle 426"/>
              <p:cNvSpPr>
                <a:spLocks noChangeArrowheads="1"/>
              </p:cNvSpPr>
              <p:nvPr/>
            </p:nvSpPr>
            <p:spPr bwMode="auto">
              <a:xfrm>
                <a:off x="331" y="929"/>
                <a:ext cx="1032" cy="173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427"/>
              <p:cNvSpPr>
                <a:spLocks noChangeArrowheads="1"/>
              </p:cNvSpPr>
              <p:nvPr/>
            </p:nvSpPr>
            <p:spPr bwMode="auto">
              <a:xfrm>
                <a:off x="331" y="929"/>
                <a:ext cx="1032" cy="173"/>
              </a:xfrm>
              <a:prstGeom prst="rect">
                <a:avLst/>
              </a:prstGeom>
              <a:solidFill>
                <a:srgbClr val="969696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Rectangle 428"/>
            <p:cNvSpPr>
              <a:spLocks noChangeArrowheads="1"/>
            </p:cNvSpPr>
            <p:nvPr/>
          </p:nvSpPr>
          <p:spPr bwMode="auto">
            <a:xfrm>
              <a:off x="2091358" y="3587750"/>
              <a:ext cx="6572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Å</a:t>
              </a:r>
              <a:r>
                <a:rPr lang="en-US" sz="1400" b="1">
                  <a:solidFill>
                    <a:srgbClr val="000000"/>
                  </a:solidFill>
                  <a:latin typeface="Times New Roman" pitchFamily="18" charset="0"/>
                </a:rPr>
                <a:t> Ag</a:t>
              </a:r>
              <a:endParaRPr lang="en-US" sz="1400" b="1">
                <a:latin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069575" y="6117207"/>
            <a:ext cx="2881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Red OLED &gt;20% efficiency</a:t>
            </a:r>
            <a:endParaRPr lang="en-US" sz="2000" dirty="0"/>
          </a:p>
        </p:txBody>
      </p:sp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4770784" y="1258663"/>
          <a:ext cx="2822712" cy="2045270"/>
        </p:xfrm>
        <a:graphic>
          <a:graphicData uri="http://schemas.openxmlformats.org/presentationml/2006/ole">
            <p:oleObj spid="_x0000_s163866" name="Bitmap Image" r:id="rId4" imgW="5533333" imgH="4009524" progId="PBrush">
              <p:embed/>
            </p:oleObj>
          </a:graphicData>
        </a:graphic>
      </p:graphicFrame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8131" y="3717235"/>
            <a:ext cx="1612960" cy="233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Implications of Energy Gap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8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108075"/>
            <a:ext cx="31321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4" descr="IR_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188" y="3781425"/>
            <a:ext cx="25844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5507038" y="6216650"/>
            <a:ext cx="272256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ea typeface="ＭＳ Ｐゴシック" pitchFamily="1" charset="-128"/>
              </a:rPr>
              <a:t>IR monocular which replaces infrared emission </a:t>
            </a:r>
            <a:r>
              <a:rPr lang="en-US" sz="1200" b="1" dirty="0" smtClean="0">
                <a:ea typeface="ＭＳ Ｐゴシック" pitchFamily="1" charset="-128"/>
              </a:rPr>
              <a:t>(800 nm) with </a:t>
            </a:r>
            <a:r>
              <a:rPr lang="en-US" sz="1200" b="1" dirty="0">
                <a:ea typeface="ＭＳ Ｐゴシック" pitchFamily="1" charset="-128"/>
              </a:rPr>
              <a:t>green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5510213" y="3262313"/>
            <a:ext cx="161614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ea typeface="ＭＳ Ｐゴシック" pitchFamily="1" charset="-128"/>
              </a:rPr>
              <a:t>Visible </a:t>
            </a:r>
            <a:r>
              <a:rPr lang="en-US" sz="1200" b="1" dirty="0" smtClean="0">
                <a:ea typeface="ＭＳ Ｐゴシック" pitchFamily="1" charset="-128"/>
              </a:rPr>
              <a:t>Image 550 nm</a:t>
            </a:r>
            <a:endParaRPr lang="en-US" sz="1200" b="1" dirty="0">
              <a:ea typeface="ＭＳ Ｐゴシック" pitchFamily="1" charset="-128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10818" y="3935668"/>
          <a:ext cx="2461591" cy="2187063"/>
        </p:xfrm>
        <a:graphic>
          <a:graphicData uri="http://schemas.openxmlformats.org/presentationml/2006/ole">
            <p:oleObj spid="_x0000_s164886" name="Graph" r:id="rId5" imgW="3695395" imgH="3284525" progId="Origin50.Graph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14932" y="4309130"/>
            <a:ext cx="1604962" cy="1738313"/>
            <a:chOff x="918" y="2976"/>
            <a:chExt cx="1011" cy="1095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918" y="3850"/>
              <a:ext cx="1008" cy="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ITO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918" y="3630"/>
              <a:ext cx="1008" cy="221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NPD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918" y="3411"/>
              <a:ext cx="1008" cy="22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 dirty="0"/>
                <a:t>AlQ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:Pt(TBP), 6%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921" y="3195"/>
              <a:ext cx="1008" cy="221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AlQ</a:t>
              </a:r>
              <a:r>
                <a:rPr lang="en-US" sz="1600" b="1" baseline="-25000"/>
                <a:t>3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918" y="2976"/>
              <a:ext cx="1008" cy="221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LiF/Al</a:t>
              </a:r>
            </a:p>
          </p:txBody>
        </p:sp>
      </p:grp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473626" y="1397378"/>
          <a:ext cx="2150306" cy="2156060"/>
        </p:xfrm>
        <a:graphic>
          <a:graphicData uri="http://schemas.openxmlformats.org/presentationml/2006/ole">
            <p:oleObj spid="_x0000_s164887" name="CS ChemDraw Drawing" r:id="rId6" imgW="3699928" imgH="3711787" progId="ChemDraw.Document.6.0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431853" y="6315990"/>
            <a:ext cx="2749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nIR</a:t>
            </a:r>
            <a:r>
              <a:rPr lang="en-US" sz="2000" dirty="0" smtClean="0"/>
              <a:t> OLED &lt;7 % efficiency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418788" y="1738691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 </a:t>
            </a:r>
            <a:r>
              <a:rPr lang="en-US" sz="2400" dirty="0" smtClean="0"/>
              <a:t>= 40%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328381" y="2210666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>
                <a:latin typeface="Times New Roman" pitchFamily="18" charset="0"/>
              </a:rPr>
              <a:t>max</a:t>
            </a:r>
            <a:r>
              <a:rPr lang="en-US" dirty="0" smtClean="0">
                <a:latin typeface="Times New Roman" pitchFamily="18" charset="0"/>
              </a:rPr>
              <a:t> = 765 nm</a:t>
            </a:r>
          </a:p>
          <a:p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>
                <a:latin typeface="Times New Roman" pitchFamily="18" charset="0"/>
              </a:rPr>
              <a:t>      = 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Times New Roman" pitchFamily="18" charset="0"/>
              </a:rPr>
              <a:t>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49400" y="735496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Organic Light Emitting Diodes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2433" y="3677678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Note: Photochemical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08065" y="3947241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07828" y="3532531"/>
            <a:ext cx="2791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reacted molecules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929" y="3955864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153763" y="1116379"/>
            <a:ext cx="1776180" cy="2184604"/>
            <a:chOff x="3153763" y="869244"/>
            <a:chExt cx="1776180" cy="2184604"/>
          </a:xfrm>
        </p:grpSpPr>
        <p:sp>
          <p:nvSpPr>
            <p:cNvPr id="18" name="Cube 17"/>
            <p:cNvSpPr/>
            <p:nvPr/>
          </p:nvSpPr>
          <p:spPr>
            <a:xfrm>
              <a:off x="4080433" y="1291464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2471" y="869244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2626" y="1901022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53763" y="2653738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 rot="8073558" flipH="1">
              <a:off x="3651325" y="190207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217988" y="1606193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3649390" y="1969967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5575581" y="1196357"/>
            <a:ext cx="428017" cy="1118681"/>
            <a:chOff x="671203" y="1021404"/>
            <a:chExt cx="428017" cy="1118681"/>
          </a:xfrm>
        </p:grpSpPr>
        <p:sp>
          <p:nvSpPr>
            <p:cNvPr id="13" name="Cube 12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6254262" y="1780026"/>
            <a:ext cx="79766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07270" y="1467841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7195079" y="1193115"/>
            <a:ext cx="428017" cy="1118681"/>
            <a:chOff x="671203" y="1021404"/>
            <a:chExt cx="428017" cy="1118681"/>
          </a:xfrm>
        </p:grpSpPr>
        <p:sp>
          <p:nvSpPr>
            <p:cNvPr id="29" name="Cube 28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an 41"/>
          <p:cNvSpPr/>
          <p:nvPr/>
        </p:nvSpPr>
        <p:spPr>
          <a:xfrm rot="5400000">
            <a:off x="5544458" y="1321957"/>
            <a:ext cx="404812" cy="942023"/>
          </a:xfrm>
          <a:prstGeom prst="ca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11808" y="1712125"/>
            <a:ext cx="316095" cy="3243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802707" y="1869398"/>
            <a:ext cx="509396" cy="1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822365" y="1538163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59558" y="1712125"/>
            <a:ext cx="316095" cy="32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19033" y="1257074"/>
            <a:ext cx="1126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Reference</a:t>
            </a:r>
            <a:endParaRPr lang="en-US" u="sng" dirty="0"/>
          </a:p>
        </p:txBody>
      </p:sp>
      <p:sp>
        <p:nvSpPr>
          <p:cNvPr id="49" name="Rectangle 48"/>
          <p:cNvSpPr/>
          <p:nvPr/>
        </p:nvSpPr>
        <p:spPr>
          <a:xfrm>
            <a:off x="4022822" y="2001039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100% yield</a:t>
            </a:r>
            <a:endParaRPr lang="en-US" dirty="0"/>
          </a:p>
        </p:txBody>
      </p:sp>
      <p:grpSp>
        <p:nvGrpSpPr>
          <p:cNvPr id="4" name="Group 49"/>
          <p:cNvGrpSpPr/>
          <p:nvPr/>
        </p:nvGrpSpPr>
        <p:grpSpPr>
          <a:xfrm>
            <a:off x="5575565" y="4010928"/>
            <a:ext cx="428017" cy="1118681"/>
            <a:chOff x="671203" y="1021404"/>
            <a:chExt cx="428017" cy="1118681"/>
          </a:xfrm>
        </p:grpSpPr>
        <p:sp>
          <p:nvSpPr>
            <p:cNvPr id="51" name="Cube 50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6254246" y="4594597"/>
            <a:ext cx="79766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407254" y="4282412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5" name="Group 63"/>
          <p:cNvGrpSpPr/>
          <p:nvPr/>
        </p:nvGrpSpPr>
        <p:grpSpPr>
          <a:xfrm>
            <a:off x="7195063" y="4007686"/>
            <a:ext cx="428017" cy="1118681"/>
            <a:chOff x="671203" y="1021404"/>
            <a:chExt cx="428017" cy="1118681"/>
          </a:xfrm>
        </p:grpSpPr>
        <p:sp>
          <p:nvSpPr>
            <p:cNvPr id="65" name="Cube 64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Can 75"/>
          <p:cNvSpPr/>
          <p:nvPr/>
        </p:nvSpPr>
        <p:spPr>
          <a:xfrm rot="5400000">
            <a:off x="5544442" y="4136528"/>
            <a:ext cx="404812" cy="942023"/>
          </a:xfrm>
          <a:prstGeom prst="ca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69639" y="4620779"/>
            <a:ext cx="316095" cy="324355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60538" y="4778052"/>
            <a:ext cx="509396" cy="1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780196" y="4446817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17389" y="4620779"/>
            <a:ext cx="316095" cy="3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83872" y="4165728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Sample</a:t>
            </a:r>
            <a:endParaRPr lang="en-US" u="sng" dirty="0"/>
          </a:p>
        </p:txBody>
      </p:sp>
      <p:sp>
        <p:nvSpPr>
          <p:cNvPr id="82" name="Rectangle 81"/>
          <p:cNvSpPr/>
          <p:nvPr/>
        </p:nvSpPr>
        <p:spPr>
          <a:xfrm>
            <a:off x="4097389" y="4909693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?% yield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480864" y="3229270"/>
            <a:ext cx="2242881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u="sng" dirty="0" smtClean="0"/>
              <a:t>Variables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   Photons/second/area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   Wavelength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   Absorption</a:t>
            </a:r>
          </a:p>
          <a:p>
            <a:pPr>
              <a:spcAft>
                <a:spcPts val="800"/>
              </a:spcAft>
            </a:pPr>
            <a:r>
              <a:rPr lang="en-US" sz="1600" dirty="0" smtClean="0"/>
              <a:t>   Extinction Coefficient</a:t>
            </a:r>
            <a:endParaRPr lang="en-US" sz="1600" dirty="0"/>
          </a:p>
        </p:txBody>
      </p:sp>
      <p:grpSp>
        <p:nvGrpSpPr>
          <p:cNvPr id="6" name="Group 109"/>
          <p:cNvGrpSpPr/>
          <p:nvPr/>
        </p:nvGrpSpPr>
        <p:grpSpPr>
          <a:xfrm>
            <a:off x="225351" y="2044890"/>
            <a:ext cx="2618270" cy="617418"/>
            <a:chOff x="312903" y="1191780"/>
            <a:chExt cx="2618270" cy="617418"/>
          </a:xfrm>
        </p:grpSpPr>
        <p:sp>
          <p:nvSpPr>
            <p:cNvPr id="95" name="Rectangle 94"/>
            <p:cNvSpPr/>
            <p:nvPr/>
          </p:nvSpPr>
          <p:spPr>
            <a:xfrm>
              <a:off x="312903" y="1337738"/>
              <a:ext cx="583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</a:rPr>
                <a:t>F</a:t>
              </a:r>
              <a:r>
                <a:rPr lang="en-US" sz="1600" dirty="0" smtClean="0"/>
                <a:t>  = </a:t>
              </a:r>
              <a:endParaRPr lang="en-US" sz="16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303794" y="1191780"/>
              <a:ext cx="11014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 of events</a:t>
              </a:r>
              <a:endParaRPr lang="en-US" sz="16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62786" y="1470644"/>
              <a:ext cx="2068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 of absorbed photons</a:t>
              </a:r>
              <a:endParaRPr lang="en-US" sz="1600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0800000">
              <a:off x="856036" y="1512873"/>
              <a:ext cx="2003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3616920" y="2624141"/>
            <a:ext cx="3273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# of absorbed photons  =  # of events</a:t>
            </a:r>
            <a:endParaRPr lang="en-US" sz="1600" dirty="0"/>
          </a:p>
        </p:txBody>
      </p:sp>
      <p:grpSp>
        <p:nvGrpSpPr>
          <p:cNvPr id="7" name="Group 119"/>
          <p:cNvGrpSpPr/>
          <p:nvPr/>
        </p:nvGrpSpPr>
        <p:grpSpPr>
          <a:xfrm>
            <a:off x="5735336" y="5653568"/>
            <a:ext cx="623990" cy="627146"/>
            <a:chOff x="541500" y="1191780"/>
            <a:chExt cx="623990" cy="627146"/>
          </a:xfrm>
        </p:grpSpPr>
        <p:sp>
          <p:nvSpPr>
            <p:cNvPr id="121" name="Rectangle 120"/>
            <p:cNvSpPr/>
            <p:nvPr/>
          </p:nvSpPr>
          <p:spPr>
            <a:xfrm>
              <a:off x="541500" y="1337738"/>
              <a:ext cx="333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= </a:t>
              </a:r>
              <a:endParaRPr lang="en-US" sz="16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76628" y="119178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2786" y="148037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V="1">
              <a:off x="865976" y="1511629"/>
              <a:ext cx="281335" cy="1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tangle 128"/>
          <p:cNvSpPr/>
          <p:nvPr/>
        </p:nvSpPr>
        <p:spPr>
          <a:xfrm>
            <a:off x="6392742" y="5786556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=  60% yield</a:t>
            </a:r>
            <a:endParaRPr lang="en-US" sz="1600" dirty="0"/>
          </a:p>
        </p:txBody>
      </p:sp>
      <p:cxnSp>
        <p:nvCxnSpPr>
          <p:cNvPr id="130" name="Straight Arrow Connector 129"/>
          <p:cNvCxnSpPr/>
          <p:nvPr/>
        </p:nvCxnSpPr>
        <p:spPr>
          <a:xfrm rot="10800000">
            <a:off x="6301409" y="6211956"/>
            <a:ext cx="275844" cy="235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529012" y="6269213"/>
            <a:ext cx="171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Actinometer</a:t>
            </a:r>
            <a:endParaRPr lang="en-US" sz="1600" dirty="0"/>
          </a:p>
        </p:txBody>
      </p:sp>
      <p:cxnSp>
        <p:nvCxnSpPr>
          <p:cNvPr id="134" name="Straight Arrow Connector 133"/>
          <p:cNvCxnSpPr/>
          <p:nvPr/>
        </p:nvCxnSpPr>
        <p:spPr>
          <a:xfrm rot="10800000" flipV="1">
            <a:off x="6309634" y="5546035"/>
            <a:ext cx="299889" cy="2370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6555587" y="5342266"/>
            <a:ext cx="2209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From NMR/UV-Vis/MS…</a:t>
            </a:r>
            <a:endParaRPr lang="en-US" sz="1600" dirty="0"/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6340196" y="2903061"/>
            <a:ext cx="567501" cy="357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6848061" y="3062085"/>
            <a:ext cx="210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From NMR/UV-Vis/MS of the photoproduct…</a:t>
            </a:r>
            <a:endParaRPr lang="en-US" sz="1600" dirty="0"/>
          </a:p>
        </p:txBody>
      </p:sp>
      <p:grpSp>
        <p:nvGrpSpPr>
          <p:cNvPr id="8" name="Group 147"/>
          <p:cNvGrpSpPr/>
          <p:nvPr/>
        </p:nvGrpSpPr>
        <p:grpSpPr>
          <a:xfrm>
            <a:off x="3150747" y="5666048"/>
            <a:ext cx="2618270" cy="617418"/>
            <a:chOff x="312903" y="1191780"/>
            <a:chExt cx="2618270" cy="617418"/>
          </a:xfrm>
        </p:grpSpPr>
        <p:sp>
          <p:nvSpPr>
            <p:cNvPr id="149" name="Rectangle 148"/>
            <p:cNvSpPr/>
            <p:nvPr/>
          </p:nvSpPr>
          <p:spPr>
            <a:xfrm>
              <a:off x="312903" y="1337738"/>
              <a:ext cx="583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Symbol" pitchFamily="18" charset="2"/>
                </a:rPr>
                <a:t>F</a:t>
              </a:r>
              <a:r>
                <a:rPr lang="en-US" sz="1600" dirty="0" smtClean="0"/>
                <a:t>  = </a:t>
              </a:r>
              <a:endParaRPr lang="en-US" sz="16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303794" y="1191780"/>
              <a:ext cx="11014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 of events</a:t>
              </a:r>
              <a:endParaRPr lang="en-US" sz="16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62786" y="1470644"/>
              <a:ext cx="2068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 of absorbed photons</a:t>
              </a:r>
              <a:endParaRPr lang="en-US" sz="1600" dirty="0"/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10800000">
              <a:off x="856036" y="1512873"/>
              <a:ext cx="2003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Actinometry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 animBg="1"/>
      <p:bldP spid="43" grpId="0" animBg="1"/>
      <p:bldP spid="45" grpId="0"/>
      <p:bldP spid="47" grpId="0" animBg="1"/>
      <p:bldP spid="48" grpId="0"/>
      <p:bldP spid="49" grpId="0"/>
      <p:bldP spid="63" grpId="0"/>
      <p:bldP spid="76" grpId="0" animBg="1"/>
      <p:bldP spid="77" grpId="0" animBg="1"/>
      <p:bldP spid="79" grpId="0"/>
      <p:bldP spid="80" grpId="0" animBg="1"/>
      <p:bldP spid="81" grpId="0"/>
      <p:bldP spid="82" grpId="0"/>
      <p:bldP spid="116" grpId="0"/>
      <p:bldP spid="129" grpId="0"/>
      <p:bldP spid="133" grpId="0"/>
      <p:bldP spid="135" grpId="0"/>
      <p:bldP spid="14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Quantum Yield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914" y="1003852"/>
            <a:ext cx="5429615" cy="56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High Efficiency Emitters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8034" y="6292334"/>
            <a:ext cx="3301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http://www.glofish.com/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8" y="798286"/>
            <a:ext cx="8217752" cy="536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4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1090" y="211570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611186" y="2395220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50138" y="1980510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8050" y="2403843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Quantum Yield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19381" y="1130624"/>
            <a:ext cx="370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Emission Quantum Yield (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726049" y="961347"/>
            <a:ext cx="2733472" cy="2184604"/>
            <a:chOff x="3153763" y="869244"/>
            <a:chExt cx="2733472" cy="2184604"/>
          </a:xfrm>
        </p:grpSpPr>
        <p:sp>
          <p:nvSpPr>
            <p:cNvPr id="18" name="Cube 17"/>
            <p:cNvSpPr/>
            <p:nvPr/>
          </p:nvSpPr>
          <p:spPr>
            <a:xfrm>
              <a:off x="4080433" y="1291464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2471" y="869244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2626" y="1901022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53763" y="2653738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1463" y="1590814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3" name="Cube 22"/>
            <p:cNvSpPr/>
            <p:nvPr/>
          </p:nvSpPr>
          <p:spPr>
            <a:xfrm>
              <a:off x="4849010" y="2010396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 rot="8073558" flipH="1">
              <a:off x="3651325" y="190207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97"/>
            <p:cNvSpPr>
              <a:spLocks noChangeAspect="1"/>
            </p:cNvSpPr>
            <p:nvPr/>
          </p:nvSpPr>
          <p:spPr bwMode="auto">
            <a:xfrm rot="324265" flipH="1">
              <a:off x="3959298" y="2340227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66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217988" y="1606193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3649390" y="1969967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41663" y="383855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</a:t>
            </a:r>
          </a:p>
          <a:p>
            <a:pPr algn="ctr"/>
            <a:r>
              <a:rPr lang="en-US" sz="2000" b="1" dirty="0" smtClean="0"/>
              <a:t>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906230" y="5667470"/>
            <a:ext cx="121586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46399" y="60479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71799" y="49557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82110868"/>
              </p:ext>
            </p:extLst>
          </p:nvPr>
        </p:nvGraphicFramePr>
        <p:xfrm>
          <a:off x="3111500" y="5610962"/>
          <a:ext cx="187325" cy="679923"/>
        </p:xfrm>
        <a:graphic>
          <a:graphicData uri="http://schemas.openxmlformats.org/presentationml/2006/ole">
            <p:oleObj spid="_x0000_s91210" name="CS ChemDraw Drawing" r:id="rId3" imgW="91035" imgH="328860" progId="ChemDraw.Document.6.0">
              <p:embed/>
            </p:oleObj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4957837"/>
              </p:ext>
            </p:extLst>
          </p:nvPr>
        </p:nvGraphicFramePr>
        <p:xfrm>
          <a:off x="3256866" y="5753440"/>
          <a:ext cx="164198" cy="666046"/>
        </p:xfrm>
        <a:graphic>
          <a:graphicData uri="http://schemas.openxmlformats.org/presentationml/2006/ole">
            <p:oleObj spid="_x0000_s91211" name="CS ChemDraw Drawing" r:id="rId4" imgW="80229" imgH="328590" progId="ChemDraw.Document.6.0">
              <p:embed/>
            </p:oleObj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5460999" y="60479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86399" y="49557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3915335"/>
              </p:ext>
            </p:extLst>
          </p:nvPr>
        </p:nvGraphicFramePr>
        <p:xfrm>
          <a:off x="5600699" y="5657471"/>
          <a:ext cx="187325" cy="679450"/>
        </p:xfrm>
        <a:graphic>
          <a:graphicData uri="http://schemas.openxmlformats.org/presentationml/2006/ole">
            <p:oleObj spid="_x0000_s91212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259492"/>
              </p:ext>
            </p:extLst>
          </p:nvPr>
        </p:nvGraphicFramePr>
        <p:xfrm>
          <a:off x="5772149" y="4673221"/>
          <a:ext cx="163513" cy="666750"/>
        </p:xfrm>
        <a:graphic>
          <a:graphicData uri="http://schemas.openxmlformats.org/presentationml/2006/ole">
            <p:oleObj spid="_x0000_s91213" name="CS ChemDraw Drawing" r:id="rId6" imgW="80229" imgH="328590" progId="ChemDraw.Document.6.0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16711" y="385125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40" name="Freeform 97"/>
          <p:cNvSpPr>
            <a:spLocks noChangeAspect="1"/>
          </p:cNvSpPr>
          <p:nvPr/>
        </p:nvSpPr>
        <p:spPr bwMode="auto">
          <a:xfrm rot="2504067" flipH="1">
            <a:off x="2035679" y="5445504"/>
            <a:ext cx="926972" cy="17457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1552" y="5013757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43" name="Freeform 97"/>
          <p:cNvSpPr>
            <a:spLocks noChangeAspect="1"/>
          </p:cNvSpPr>
          <p:nvPr/>
        </p:nvSpPr>
        <p:spPr bwMode="auto">
          <a:xfrm rot="19974480" flipH="1">
            <a:off x="6143235" y="5345007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7326" y="4963969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</a:rPr>
              <a:t>h</a:t>
            </a:r>
            <a:r>
              <a:rPr lang="en-US" sz="2000" dirty="0" err="1" smtClean="0">
                <a:solidFill>
                  <a:srgbClr val="008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8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0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2446</Words>
  <Application>Microsoft Office PowerPoint</Application>
  <PresentationFormat>On-screen Show (4:3)</PresentationFormat>
  <Paragraphs>689</Paragraphs>
  <Slides>67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Office Theme</vt:lpstr>
      <vt:lpstr>CS ChemDraw Drawing</vt:lpstr>
      <vt:lpstr>Equation</vt:lpstr>
      <vt:lpstr>PhotoImpact</vt:lpstr>
      <vt:lpstr>Graph</vt:lpstr>
      <vt:lpstr>Bitmap Image</vt:lpstr>
      <vt:lpstr>CHM 5175: Part 2.7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Relationship between absorption intensity and fluorescence lifetime</vt:lpstr>
      <vt:lpstr>Relationship between Einstein A and B coefficients</vt:lpstr>
      <vt:lpstr>Relationship between Einstein A and B coefficients</vt:lpstr>
      <vt:lpstr>Relationship B coefficient to Absorption coefficient</vt:lpstr>
      <vt:lpstr>Relationship B coefficient to Absorption coefficient</vt:lpstr>
      <vt:lpstr>Lifetime relationship for molecules</vt:lpstr>
      <vt:lpstr>Slide 51</vt:lpstr>
      <vt:lpstr>Slide 52</vt:lpstr>
      <vt:lpstr>Lifetime relationship for molecules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Vastib</cp:lastModifiedBy>
  <cp:revision>63</cp:revision>
  <dcterms:created xsi:type="dcterms:W3CDTF">2013-08-14T13:03:00Z</dcterms:created>
  <dcterms:modified xsi:type="dcterms:W3CDTF">2013-11-04T22:07:52Z</dcterms:modified>
</cp:coreProperties>
</file>